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media1.mp4" ContentType="video/unknown"/>
  <Override PartName="/ppt/notesSlides/notesSlide3.xml" ContentType="application/vnd.openxmlformats-officedocument.presentationml.notesSlide+xml"/>
  <Override PartName="/ppt/media/image3.jpeg" ContentType="image/jpeg"/>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2.mp4" ContentType="vide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media1.mp3" ContentType="audio/unknown"/>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media2.mp3" ContentType="audio/unknown"/>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media3.mp3" ContentType="audio/unknown"/>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9" name="Shape 229"/>
          <p:cNvSpPr/>
          <p:nvPr>
            <p:ph type="sldImg"/>
          </p:nvPr>
        </p:nvSpPr>
        <p:spPr>
          <a:xfrm>
            <a:off x="1143000" y="685800"/>
            <a:ext cx="4572000" cy="3429000"/>
          </a:xfrm>
          <a:prstGeom prst="rect">
            <a:avLst/>
          </a:prstGeom>
        </p:spPr>
        <p:txBody>
          <a:bodyPr/>
          <a:lstStyle/>
          <a:p>
            <a:pPr/>
          </a:p>
        </p:txBody>
      </p:sp>
      <p:sp>
        <p:nvSpPr>
          <p:cNvPr id="230" name="Shape 23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lvl1pPr>
              <a:defRPr sz="2400"/>
            </a:lvl1pPr>
          </a:lstStyle>
          <a:p>
            <a:pPr/>
            <a:r>
              <a:t>Good morning,  good afternoon and good evening, depending on what part of the world you’re tuning in from.  My name is Cameron F. and I am your C.A. World Services Archive Chair. and the Southern Ontario Cocaine Anonymous Area Archivist since 2009. Welcome everyone.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lvl1pPr>
              <a:defRPr sz="2400"/>
            </a:lvl1pPr>
          </a:lstStyle>
          <a:p>
            <a:pPr/>
            <a:r>
              <a:t>Good morning,  good afternoon and good evening, depending on what part of the world you’re tuning in from.  My name is Cameron F. and I am your C.A. World Services Archive Chair. and the Southern Ontario Cocaine Anonymous Area Archivist since 2009. Welcome everyone.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lvl1pPr>
              <a:defRPr sz="2400"/>
            </a:lvl1pPr>
          </a:lstStyle>
          <a:p>
            <a:pPr/>
            <a:r>
              <a:t>Good morning,  good afternoon and good evening, depending on what part of the world you’re tuning in from.  My name is Cameron F. and I am your C.A. World Services Archive Chair. and the Southern Ontario Cocaine Anonymous Area Archivist since 2009. Welcome everyone.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lvl1pPr>
              <a:defRPr b="1" sz="2400"/>
            </a:lvl1pPr>
          </a:lstStyle>
          <a:p>
            <a:pPr/>
            <a:r>
              <a:t>The statues were blown up and destroyed in March 2001 by the Taliban, on orders from leader Mullah Mohammed Omar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lvl1pPr>
              <a:defRPr b="1" sz="2400"/>
            </a:lvl1pPr>
          </a:lstStyle>
          <a:p>
            <a:pPr/>
            <a:r>
              <a:t>The statues were blown up and destroyed in March 2001 by the Taliban, on orders from leader Mullah Mohammed Omar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4" name="Rectangle 3"/>
          <p:cNvSpPr/>
          <p:nvPr/>
        </p:nvSpPr>
        <p:spPr>
          <a:xfrm>
            <a:off x="0" y="0"/>
            <a:ext cx="1066800" cy="6858000"/>
          </a:xfrm>
          <a:prstGeom prst="rect">
            <a:avLst/>
          </a:prstGeom>
          <a:solidFill>
            <a:srgbClr val="C3A842"/>
          </a:solidFill>
          <a:ln>
            <a:solidFill>
              <a:srgbClr val="4A7EBB"/>
            </a:solidFill>
          </a:ln>
          <a:effectLst>
            <a:outerShdw sx="100000" sy="100000" kx="0" ky="0" algn="b" rotWithShape="0" blurRad="38100" dist="23000" dir="5400000">
              <a:srgbClr val="000000">
                <a:alpha val="35000"/>
              </a:srgbClr>
            </a:outerShdw>
          </a:effectLst>
        </p:spPr>
        <p:txBody>
          <a:bodyPr lIns="45719" rIns="45719"/>
          <a:lstStyle/>
          <a:p>
            <a:pPr/>
          </a:p>
        </p:txBody>
      </p:sp>
      <p:pic>
        <p:nvPicPr>
          <p:cNvPr id="15" name="Picture 4" descr="Picture 4"/>
          <p:cNvPicPr>
            <a:picLocks noChangeAspect="1"/>
          </p:cNvPicPr>
          <p:nvPr/>
        </p:nvPicPr>
        <p:blipFill>
          <a:blip r:embed="rId2">
            <a:extLst/>
          </a:blip>
          <a:stretch>
            <a:fillRect/>
          </a:stretch>
        </p:blipFill>
        <p:spPr>
          <a:xfrm>
            <a:off x="74245" y="76200"/>
            <a:ext cx="916356" cy="1143000"/>
          </a:xfrm>
          <a:prstGeom prst="rect">
            <a:avLst/>
          </a:prstGeom>
          <a:ln w="12700">
            <a:miter lim="400000"/>
          </a:ln>
        </p:spPr>
      </p:pic>
      <p:sp>
        <p:nvSpPr>
          <p:cNvPr id="16" name="TextBox 5"/>
          <p:cNvSpPr txBox="1"/>
          <p:nvPr/>
        </p:nvSpPr>
        <p:spPr>
          <a:xfrm>
            <a:off x="-1" y="1295400"/>
            <a:ext cx="1066801" cy="888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17" name="Title Text"/>
          <p:cNvSpPr txBox="1"/>
          <p:nvPr>
            <p:ph type="title"/>
          </p:nvPr>
        </p:nvSpPr>
        <p:spPr>
          <a:xfrm>
            <a:off x="685800" y="2130425"/>
            <a:ext cx="7772400" cy="1470025"/>
          </a:xfrm>
          <a:prstGeom prst="rect">
            <a:avLst/>
          </a:prstGeom>
        </p:spPr>
        <p:txBody>
          <a:bodyPr/>
          <a:lstStyle/>
          <a:p>
            <a:pPr/>
            <a:r>
              <a:t>Title Text</a:t>
            </a:r>
          </a:p>
        </p:txBody>
      </p:sp>
      <p:pic>
        <p:nvPicPr>
          <p:cNvPr id="18" name="another-rough-old-and-worn-parchment-paper.jpg" descr="another-rough-old-and-worn-parchment-paper.jpg"/>
          <p:cNvPicPr>
            <a:picLocks noChangeAspect="1"/>
          </p:cNvPicPr>
          <p:nvPr/>
        </p:nvPicPr>
        <p:blipFill>
          <a:blip r:embed="rId3">
            <a:extLst/>
          </a:blip>
          <a:stretch>
            <a:fillRect/>
          </a:stretch>
        </p:blipFill>
        <p:spPr>
          <a:xfrm>
            <a:off x="-28320" y="-9025"/>
            <a:ext cx="9200640" cy="6867526"/>
          </a:xfrm>
          <a:prstGeom prst="rect">
            <a:avLst/>
          </a:prstGeom>
          <a:ln w="12700">
            <a:miter lim="400000"/>
          </a:ln>
        </p:spPr>
      </p:pic>
      <p:sp>
        <p:nvSpPr>
          <p:cNvPr id="19" name="Body Level One…"/>
          <p:cNvSpPr txBox="1"/>
          <p:nvPr>
            <p:ph type="body" sz="quarter" idx="1"/>
          </p:nvPr>
        </p:nvSpPr>
        <p:spPr>
          <a:xfrm>
            <a:off x="1371600" y="3886200"/>
            <a:ext cx="64008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08"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109" name="Picture Placeholder 2"/>
          <p:cNvSpPr/>
          <p:nvPr>
            <p:ph type="pic" sz="half" idx="21"/>
          </p:nvPr>
        </p:nvSpPr>
        <p:spPr>
          <a:xfrm>
            <a:off x="1792288" y="612775"/>
            <a:ext cx="5486401" cy="4114800"/>
          </a:xfrm>
          <a:prstGeom prst="rect">
            <a:avLst/>
          </a:prstGeom>
        </p:spPr>
        <p:txBody>
          <a:bodyPr lIns="91439" rIns="91439"/>
          <a:lstStyle/>
          <a:p>
            <a:pPr/>
          </a:p>
        </p:txBody>
      </p:sp>
      <p:sp>
        <p:nvSpPr>
          <p:cNvPr id="110" name="Body Level One…"/>
          <p:cNvSpPr txBox="1"/>
          <p:nvPr>
            <p:ph type="body" sz="quarter" idx="1"/>
          </p:nvPr>
        </p:nvSpPr>
        <p:spPr>
          <a:xfrm>
            <a:off x="1792288" y="5367337"/>
            <a:ext cx="5486401" cy="804863"/>
          </a:xfrm>
          <a:prstGeom prst="rect">
            <a:avLst/>
          </a:prstGeom>
        </p:spPr>
        <p:txBody>
          <a:bodyPr>
            <a:normAutofit fontScale="100000" lnSpcReduction="0"/>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118" name="Title Text"/>
          <p:cNvSpPr txBox="1"/>
          <p:nvPr>
            <p:ph type="title"/>
          </p:nvPr>
        </p:nvSpPr>
        <p:spPr>
          <a:prstGeom prst="rect">
            <a:avLst/>
          </a:prstGeom>
        </p:spPr>
        <p:txBody>
          <a:bodyPr/>
          <a:lstStyle/>
          <a:p>
            <a:pPr/>
            <a:r>
              <a:t>Title Text</a:t>
            </a:r>
          </a:p>
        </p:txBody>
      </p:sp>
      <p:sp>
        <p:nvSpPr>
          <p:cNvPr id="119" name="Body Level One…"/>
          <p:cNvSpPr txBox="1"/>
          <p:nvPr>
            <p:ph type="body" idx="1"/>
          </p:nvPr>
        </p:nvSpPr>
        <p:spPr>
          <a:xfrm>
            <a:off x="457200" y="1600200"/>
            <a:ext cx="82296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27" name="Title Text"/>
          <p:cNvSpPr txBox="1"/>
          <p:nvPr>
            <p:ph type="title"/>
          </p:nvPr>
        </p:nvSpPr>
        <p:spPr>
          <a:xfrm>
            <a:off x="6629400" y="274638"/>
            <a:ext cx="2057400" cy="5851526"/>
          </a:xfrm>
          <a:prstGeom prst="rect">
            <a:avLst/>
          </a:prstGeom>
        </p:spPr>
        <p:txBody>
          <a:bodyPr/>
          <a:lstStyle/>
          <a:p>
            <a:pPr/>
            <a:r>
              <a:t>Title Text</a:t>
            </a:r>
          </a:p>
        </p:txBody>
      </p:sp>
      <p:sp>
        <p:nvSpPr>
          <p:cNvPr id="128" name="Body Level One…"/>
          <p:cNvSpPr txBox="1"/>
          <p:nvPr>
            <p:ph type="body" idx="1"/>
          </p:nvPr>
        </p:nvSpPr>
        <p:spPr>
          <a:xfrm>
            <a:off x="457200" y="274638"/>
            <a:ext cx="6019800" cy="5851526"/>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136" name="another-rough-old-and-worn-parchment-paper.jpg" descr="another-rough-old-and-worn-parchment-paper.jpg"/>
          <p:cNvPicPr>
            <a:picLocks noChangeAspect="1"/>
          </p:cNvPicPr>
          <p:nvPr/>
        </p:nvPicPr>
        <p:blipFill>
          <a:blip r:embed="rId2">
            <a:extLst/>
          </a:blip>
          <a:stretch>
            <a:fillRect/>
          </a:stretch>
        </p:blipFill>
        <p:spPr>
          <a:xfrm>
            <a:off x="-50251" y="-21133"/>
            <a:ext cx="9244502" cy="6900265"/>
          </a:xfrm>
          <a:prstGeom prst="rect">
            <a:avLst/>
          </a:prstGeom>
          <a:ln w="12700">
            <a:miter lim="400000"/>
          </a:ln>
        </p:spPr>
      </p:pic>
      <p:pic>
        <p:nvPicPr>
          <p:cNvPr id="137" name="Picture 3" descr="Picture 3"/>
          <p:cNvPicPr>
            <a:picLocks noChangeAspect="1"/>
          </p:cNvPicPr>
          <p:nvPr/>
        </p:nvPicPr>
        <p:blipFill>
          <a:blip r:embed="rId3">
            <a:extLst/>
          </a:blip>
          <a:stretch>
            <a:fillRect/>
          </a:stretch>
        </p:blipFill>
        <p:spPr>
          <a:xfrm>
            <a:off x="138861" y="82775"/>
            <a:ext cx="914401" cy="1141172"/>
          </a:xfrm>
          <a:prstGeom prst="rect">
            <a:avLst/>
          </a:prstGeom>
          <a:ln w="12700">
            <a:miter lim="400000"/>
          </a:ln>
        </p:spPr>
      </p:pic>
      <p:sp>
        <p:nvSpPr>
          <p:cNvPr id="138" name="Title Text"/>
          <p:cNvSpPr txBox="1"/>
          <p:nvPr>
            <p:ph type="title"/>
          </p:nvPr>
        </p:nvSpPr>
        <p:spPr>
          <a:xfrm>
            <a:off x="1371600" y="274638"/>
            <a:ext cx="7315200" cy="1143001"/>
          </a:xfrm>
          <a:prstGeom prst="rect">
            <a:avLst/>
          </a:prstGeom>
        </p:spPr>
        <p:txBody>
          <a:bodyPr/>
          <a:lstStyle/>
          <a:p>
            <a:pPr/>
            <a:r>
              <a:t>Title Text</a:t>
            </a:r>
          </a:p>
        </p:txBody>
      </p:sp>
      <p:sp>
        <p:nvSpPr>
          <p:cNvPr id="139" name="Body Level One…"/>
          <p:cNvSpPr txBox="1"/>
          <p:nvPr>
            <p:ph type="body" idx="1"/>
          </p:nvPr>
        </p:nvSpPr>
        <p:spPr>
          <a:xfrm>
            <a:off x="1371600" y="1600200"/>
            <a:ext cx="73152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40" name="TextBox 5"/>
          <p:cNvSpPr txBox="1"/>
          <p:nvPr/>
        </p:nvSpPr>
        <p:spPr>
          <a:xfrm>
            <a:off x="62872" y="6559001"/>
            <a:ext cx="9018256" cy="2285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48" name="Title Text"/>
          <p:cNvSpPr txBox="1"/>
          <p:nvPr>
            <p:ph type="title"/>
          </p:nvPr>
        </p:nvSpPr>
        <p:spPr>
          <a:xfrm>
            <a:off x="1371600" y="274638"/>
            <a:ext cx="7315200" cy="1143001"/>
          </a:xfrm>
          <a:prstGeom prst="rect">
            <a:avLst/>
          </a:prstGeom>
        </p:spPr>
        <p:txBody>
          <a:bodyPr/>
          <a:lstStyle/>
          <a:p>
            <a:pPr/>
            <a:r>
              <a:t>Title Text</a:t>
            </a:r>
          </a:p>
        </p:txBody>
      </p:sp>
      <p:sp>
        <p:nvSpPr>
          <p:cNvPr id="149" name="Body Level One…"/>
          <p:cNvSpPr txBox="1"/>
          <p:nvPr>
            <p:ph type="body" idx="1"/>
          </p:nvPr>
        </p:nvSpPr>
        <p:spPr>
          <a:xfrm>
            <a:off x="1371600" y="1600200"/>
            <a:ext cx="73152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157" name="another-rough-old-and-worn-parchment-paper.jpg" descr="another-rough-old-and-worn-parchment-paper.jpg"/>
          <p:cNvPicPr>
            <a:picLocks noChangeAspect="1"/>
          </p:cNvPicPr>
          <p:nvPr/>
        </p:nvPicPr>
        <p:blipFill>
          <a:blip r:embed="rId2">
            <a:extLst/>
          </a:blip>
          <a:stretch>
            <a:fillRect/>
          </a:stretch>
        </p:blipFill>
        <p:spPr>
          <a:xfrm>
            <a:off x="-57176" y="-10381"/>
            <a:ext cx="9200640" cy="6867526"/>
          </a:xfrm>
          <a:prstGeom prst="rect">
            <a:avLst/>
          </a:prstGeom>
          <a:ln w="12700">
            <a:miter lim="400000"/>
          </a:ln>
        </p:spPr>
      </p:pic>
      <p:pic>
        <p:nvPicPr>
          <p:cNvPr id="158" name="Picture 4" descr="Picture 4"/>
          <p:cNvPicPr>
            <a:picLocks noChangeAspect="1"/>
          </p:cNvPicPr>
          <p:nvPr/>
        </p:nvPicPr>
        <p:blipFill>
          <a:blip r:embed="rId3">
            <a:extLst/>
          </a:blip>
          <a:stretch>
            <a:fillRect/>
          </a:stretch>
        </p:blipFill>
        <p:spPr>
          <a:xfrm>
            <a:off x="74245" y="76200"/>
            <a:ext cx="916356" cy="1143000"/>
          </a:xfrm>
          <a:prstGeom prst="rect">
            <a:avLst/>
          </a:prstGeom>
          <a:ln w="12700">
            <a:miter lim="400000"/>
          </a:ln>
        </p:spPr>
      </p:pic>
      <p:sp>
        <p:nvSpPr>
          <p:cNvPr id="159" name="TextBox 5"/>
          <p:cNvSpPr txBox="1"/>
          <p:nvPr/>
        </p:nvSpPr>
        <p:spPr>
          <a:xfrm>
            <a:off x="-1" y="1295400"/>
            <a:ext cx="1066801" cy="888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160" name="Title Text"/>
          <p:cNvSpPr txBox="1"/>
          <p:nvPr>
            <p:ph type="title"/>
          </p:nvPr>
        </p:nvSpPr>
        <p:spPr>
          <a:xfrm>
            <a:off x="1371600" y="274638"/>
            <a:ext cx="7315200" cy="1143001"/>
          </a:xfrm>
          <a:prstGeom prst="rect">
            <a:avLst/>
          </a:prstGeom>
        </p:spPr>
        <p:txBody>
          <a:bodyPr/>
          <a:lstStyle/>
          <a:p>
            <a:pPr/>
            <a:r>
              <a:t>Title Text</a:t>
            </a:r>
          </a:p>
        </p:txBody>
      </p:sp>
      <p:sp>
        <p:nvSpPr>
          <p:cNvPr id="161" name="Body Level One…"/>
          <p:cNvSpPr txBox="1"/>
          <p:nvPr>
            <p:ph type="body" idx="1"/>
          </p:nvPr>
        </p:nvSpPr>
        <p:spPr>
          <a:xfrm>
            <a:off x="1371600" y="1600200"/>
            <a:ext cx="73152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spTree>
      <p:nvGrpSpPr>
        <p:cNvPr id="1" name=""/>
        <p:cNvGrpSpPr/>
        <p:nvPr/>
      </p:nvGrpSpPr>
      <p:grpSpPr>
        <a:xfrm>
          <a:off x="0" y="0"/>
          <a:ext cx="0" cy="0"/>
          <a:chOff x="0" y="0"/>
          <a:chExt cx="0" cy="0"/>
        </a:xfrm>
      </p:grpSpPr>
      <p:sp>
        <p:nvSpPr>
          <p:cNvPr id="169" name="Title Text"/>
          <p:cNvSpPr txBox="1"/>
          <p:nvPr>
            <p:ph type="title"/>
          </p:nvPr>
        </p:nvSpPr>
        <p:spPr>
          <a:xfrm>
            <a:off x="685800" y="2130425"/>
            <a:ext cx="7772400" cy="1470025"/>
          </a:xfrm>
          <a:prstGeom prst="rect">
            <a:avLst/>
          </a:prstGeom>
        </p:spPr>
        <p:txBody>
          <a:bodyPr/>
          <a:lstStyle/>
          <a:p>
            <a:pPr/>
            <a:r>
              <a:t>Title Text</a:t>
            </a:r>
          </a:p>
        </p:txBody>
      </p:sp>
      <p:sp>
        <p:nvSpPr>
          <p:cNvPr id="170" name="Body Level One…"/>
          <p:cNvSpPr txBox="1"/>
          <p:nvPr>
            <p:ph type="body" sz="quarter" idx="1"/>
          </p:nvPr>
        </p:nvSpPr>
        <p:spPr>
          <a:xfrm>
            <a:off x="1371600" y="3886200"/>
            <a:ext cx="64008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1" name="another-rough-old-and-worn-parchment-paper.jpg" descr="another-rough-old-and-worn-parchment-paper.jpg"/>
          <p:cNvPicPr>
            <a:picLocks noChangeAspect="1"/>
          </p:cNvPicPr>
          <p:nvPr/>
        </p:nvPicPr>
        <p:blipFill>
          <a:blip r:embed="rId2">
            <a:extLst/>
          </a:blip>
          <a:stretch>
            <a:fillRect/>
          </a:stretch>
        </p:blipFill>
        <p:spPr>
          <a:xfrm>
            <a:off x="485857" y="-4763"/>
            <a:ext cx="9200639" cy="6867526"/>
          </a:xfrm>
          <a:prstGeom prst="rect">
            <a:avLst/>
          </a:prstGeom>
          <a:ln w="12700">
            <a:miter lim="400000"/>
          </a:ln>
        </p:spPr>
      </p:pic>
      <p:sp>
        <p:nvSpPr>
          <p:cNvPr id="1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179" name="another-rough-old-and-worn-parchment-paper.jpg" descr="another-rough-old-and-worn-parchment-paper.jpg"/>
          <p:cNvPicPr>
            <a:picLocks noChangeAspect="1"/>
          </p:cNvPicPr>
          <p:nvPr/>
        </p:nvPicPr>
        <p:blipFill>
          <a:blip r:embed="rId2">
            <a:extLst/>
          </a:blip>
          <a:stretch>
            <a:fillRect/>
          </a:stretch>
        </p:blipFill>
        <p:spPr>
          <a:xfrm>
            <a:off x="-16248" y="-403962"/>
            <a:ext cx="10270278" cy="7665924"/>
          </a:xfrm>
          <a:prstGeom prst="rect">
            <a:avLst/>
          </a:prstGeom>
          <a:ln w="12700">
            <a:miter lim="400000"/>
          </a:ln>
        </p:spPr>
      </p:pic>
      <p:sp>
        <p:nvSpPr>
          <p:cNvPr id="180" name="Title Text"/>
          <p:cNvSpPr txBox="1"/>
          <p:nvPr>
            <p:ph type="title"/>
          </p:nvPr>
        </p:nvSpPr>
        <p:spPr>
          <a:xfrm>
            <a:off x="1371600" y="274638"/>
            <a:ext cx="7315200" cy="1143001"/>
          </a:xfrm>
          <a:prstGeom prst="rect">
            <a:avLst/>
          </a:prstGeom>
        </p:spPr>
        <p:txBody>
          <a:bodyPr/>
          <a:lstStyle/>
          <a:p>
            <a:pPr/>
            <a:r>
              <a:t>Title Text</a:t>
            </a:r>
          </a:p>
        </p:txBody>
      </p:sp>
      <p:sp>
        <p:nvSpPr>
          <p:cNvPr id="181" name="Body Level One…"/>
          <p:cNvSpPr txBox="1"/>
          <p:nvPr>
            <p:ph type="body" sz="half" idx="1"/>
          </p:nvPr>
        </p:nvSpPr>
        <p:spPr>
          <a:xfrm>
            <a:off x="1371600" y="1849704"/>
            <a:ext cx="7315200" cy="3374139"/>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189" name="another-rough-old-and-worn-parchment-paper.jpg" descr="another-rough-old-and-worn-parchment-paper.jpg"/>
          <p:cNvPicPr>
            <a:picLocks noChangeAspect="1"/>
          </p:cNvPicPr>
          <p:nvPr/>
        </p:nvPicPr>
        <p:blipFill>
          <a:blip r:embed="rId2">
            <a:extLst/>
          </a:blip>
          <a:stretch>
            <a:fillRect/>
          </a:stretch>
        </p:blipFill>
        <p:spPr>
          <a:xfrm>
            <a:off x="-16248" y="-403962"/>
            <a:ext cx="10270278" cy="7665924"/>
          </a:xfrm>
          <a:prstGeom prst="rect">
            <a:avLst/>
          </a:prstGeom>
          <a:ln w="12700">
            <a:miter lim="400000"/>
          </a:ln>
        </p:spPr>
      </p:pic>
      <p:sp>
        <p:nvSpPr>
          <p:cNvPr id="190" name="Title Text"/>
          <p:cNvSpPr txBox="1"/>
          <p:nvPr>
            <p:ph type="title"/>
          </p:nvPr>
        </p:nvSpPr>
        <p:spPr>
          <a:xfrm>
            <a:off x="1371600" y="274638"/>
            <a:ext cx="7315200" cy="1143001"/>
          </a:xfrm>
          <a:prstGeom prst="rect">
            <a:avLst/>
          </a:prstGeom>
        </p:spPr>
        <p:txBody>
          <a:bodyPr/>
          <a:lstStyle/>
          <a:p>
            <a:pPr/>
            <a:r>
              <a:t>Title Text</a:t>
            </a:r>
          </a:p>
        </p:txBody>
      </p:sp>
      <p:sp>
        <p:nvSpPr>
          <p:cNvPr id="191" name="Body Level One…"/>
          <p:cNvSpPr txBox="1"/>
          <p:nvPr>
            <p:ph type="body" idx="1"/>
          </p:nvPr>
        </p:nvSpPr>
        <p:spPr>
          <a:xfrm>
            <a:off x="1371600" y="1600200"/>
            <a:ext cx="73152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spTree>
      <p:nvGrpSpPr>
        <p:cNvPr id="1" name=""/>
        <p:cNvGrpSpPr/>
        <p:nvPr/>
      </p:nvGrpSpPr>
      <p:grpSpPr>
        <a:xfrm>
          <a:off x="0" y="0"/>
          <a:ext cx="0" cy="0"/>
          <a:chOff x="0" y="0"/>
          <a:chExt cx="0" cy="0"/>
        </a:xfrm>
      </p:grpSpPr>
      <p:sp>
        <p:nvSpPr>
          <p:cNvPr id="199" name="Title Text"/>
          <p:cNvSpPr txBox="1"/>
          <p:nvPr>
            <p:ph type="title"/>
          </p:nvPr>
        </p:nvSpPr>
        <p:spPr>
          <a:xfrm>
            <a:off x="685800" y="2130425"/>
            <a:ext cx="7772400" cy="1470025"/>
          </a:xfrm>
          <a:prstGeom prst="rect">
            <a:avLst/>
          </a:prstGeom>
        </p:spPr>
        <p:txBody>
          <a:bodyPr/>
          <a:lstStyle/>
          <a:p>
            <a:pPr/>
            <a:r>
              <a:t>Title Text</a:t>
            </a:r>
          </a:p>
        </p:txBody>
      </p:sp>
      <p:sp>
        <p:nvSpPr>
          <p:cNvPr id="200" name="Body Level One…"/>
          <p:cNvSpPr txBox="1"/>
          <p:nvPr>
            <p:ph type="body" sz="quarter" idx="1"/>
          </p:nvPr>
        </p:nvSpPr>
        <p:spPr>
          <a:xfrm>
            <a:off x="1371600" y="3886200"/>
            <a:ext cx="64008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1" name="another-rough-old-and-worn-parchment-paper.jpg" descr="another-rough-old-and-worn-parchment-paper.jpg"/>
          <p:cNvPicPr>
            <a:picLocks noChangeAspect="1"/>
          </p:cNvPicPr>
          <p:nvPr/>
        </p:nvPicPr>
        <p:blipFill>
          <a:blip r:embed="rId2">
            <a:extLst/>
          </a:blip>
          <a:stretch>
            <a:fillRect/>
          </a:stretch>
        </p:blipFill>
        <p:spPr>
          <a:xfrm>
            <a:off x="-28320" y="-4763"/>
            <a:ext cx="9200640" cy="6867526"/>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spTree>
      <p:nvGrpSpPr>
        <p:cNvPr id="1" name=""/>
        <p:cNvGrpSpPr/>
        <p:nvPr/>
      </p:nvGrpSpPr>
      <p:grpSpPr>
        <a:xfrm>
          <a:off x="0" y="0"/>
          <a:ext cx="0" cy="0"/>
          <a:chOff x="0" y="0"/>
          <a:chExt cx="0" cy="0"/>
        </a:xfrm>
      </p:grpSpPr>
      <p:sp>
        <p:nvSpPr>
          <p:cNvPr id="27" name="Title Text"/>
          <p:cNvSpPr txBox="1"/>
          <p:nvPr>
            <p:ph type="title"/>
          </p:nvPr>
        </p:nvSpPr>
        <p:spPr>
          <a:xfrm>
            <a:off x="685800" y="2130425"/>
            <a:ext cx="7772400" cy="1470025"/>
          </a:xfrm>
          <a:prstGeom prst="rect">
            <a:avLst/>
          </a:prstGeom>
        </p:spPr>
        <p:txBody>
          <a:bodyPr/>
          <a:lstStyle/>
          <a:p>
            <a:pPr/>
            <a:r>
              <a:t>Title Text</a:t>
            </a:r>
          </a:p>
        </p:txBody>
      </p:sp>
      <p:sp>
        <p:nvSpPr>
          <p:cNvPr id="28" name="Body Level One…"/>
          <p:cNvSpPr txBox="1"/>
          <p:nvPr>
            <p:ph type="body" sz="quarter" idx="1"/>
          </p:nvPr>
        </p:nvSpPr>
        <p:spPr>
          <a:xfrm>
            <a:off x="1371600" y="3886200"/>
            <a:ext cx="64008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9" name="another-rough-old-and-worn-parchment-paper.jpg" descr="another-rough-old-and-worn-parchment-paper.jpg"/>
          <p:cNvPicPr>
            <a:picLocks noChangeAspect="1"/>
          </p:cNvPicPr>
          <p:nvPr/>
        </p:nvPicPr>
        <p:blipFill>
          <a:blip r:embed="rId2">
            <a:extLst/>
          </a:blip>
          <a:stretch>
            <a:fillRect/>
          </a:stretch>
        </p:blipFill>
        <p:spPr>
          <a:xfrm>
            <a:off x="-2471" y="-4763"/>
            <a:ext cx="9688967" cy="7232022"/>
          </a:xfrm>
          <a:prstGeom prst="rect">
            <a:avLst/>
          </a:prstGeom>
          <a:ln w="12700">
            <a:miter lim="400000"/>
          </a:ln>
        </p:spPr>
      </p:pic>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09" name="Rectangle 7"/>
          <p:cNvSpPr/>
          <p:nvPr/>
        </p:nvSpPr>
        <p:spPr>
          <a:xfrm>
            <a:off x="0" y="5612209"/>
            <a:ext cx="9144000" cy="1223566"/>
          </a:xfrm>
          <a:prstGeom prst="rect">
            <a:avLst/>
          </a:prstGeom>
          <a:solidFill>
            <a:srgbClr val="C3A842"/>
          </a:solidFill>
          <a:ln>
            <a:solidFill>
              <a:srgbClr val="4A7EBB"/>
            </a:solidFill>
          </a:ln>
          <a:effectLst>
            <a:outerShdw sx="100000" sy="100000" kx="0" ky="0" algn="b" rotWithShape="0" blurRad="38100" dist="23000" dir="5400000">
              <a:srgbClr val="000000">
                <a:alpha val="35000"/>
              </a:srgbClr>
            </a:outerShdw>
          </a:effectLst>
        </p:spPr>
        <p:txBody>
          <a:bodyPr lIns="45719" rIns="45719"/>
          <a:lstStyle/>
          <a:p>
            <a:pPr/>
          </a:p>
        </p:txBody>
      </p:sp>
      <p:sp>
        <p:nvSpPr>
          <p:cNvPr id="210" name="TextBox 5"/>
          <p:cNvSpPr txBox="1"/>
          <p:nvPr/>
        </p:nvSpPr>
        <p:spPr>
          <a:xfrm>
            <a:off x="-99368" y="5790031"/>
            <a:ext cx="9144001"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3600">
                <a:solidFill>
                  <a:srgbClr val="FFFFFF"/>
                </a:solidFill>
              </a:defRPr>
            </a:lvl1pPr>
          </a:lstStyle>
          <a:p>
            <a:pPr/>
            <a:r>
              <a:t>https://ca-polska.org</a:t>
            </a:r>
          </a:p>
        </p:txBody>
      </p:sp>
      <p:pic>
        <p:nvPicPr>
          <p:cNvPr id="211" name="Picture 4" descr="Picture 4"/>
          <p:cNvPicPr>
            <a:picLocks noChangeAspect="1"/>
          </p:cNvPicPr>
          <p:nvPr/>
        </p:nvPicPr>
        <p:blipFill>
          <a:blip r:embed="rId2">
            <a:extLst/>
          </a:blip>
          <a:stretch>
            <a:fillRect/>
          </a:stretch>
        </p:blipFill>
        <p:spPr>
          <a:xfrm>
            <a:off x="7998416" y="5655828"/>
            <a:ext cx="1120337" cy="1124819"/>
          </a:xfrm>
          <a:prstGeom prst="rect">
            <a:avLst/>
          </a:prstGeom>
          <a:ln w="12700">
            <a:miter lim="400000"/>
          </a:ln>
        </p:spPr>
      </p:pic>
      <p:sp>
        <p:nvSpPr>
          <p:cNvPr id="212" name="Title Text"/>
          <p:cNvSpPr txBox="1"/>
          <p:nvPr>
            <p:ph type="title"/>
          </p:nvPr>
        </p:nvSpPr>
        <p:spPr>
          <a:xfrm>
            <a:off x="815032" y="-4763"/>
            <a:ext cx="7315201" cy="1143001"/>
          </a:xfrm>
          <a:prstGeom prst="rect">
            <a:avLst/>
          </a:prstGeom>
        </p:spPr>
        <p:txBody>
          <a:bodyPr/>
          <a:lstStyle>
            <a:lvl1pPr>
              <a:defRPr b="1" sz="3600"/>
            </a:lvl1pPr>
          </a:lstStyle>
          <a:p>
            <a:pPr/>
            <a:r>
              <a:t>Title Text</a:t>
            </a:r>
          </a:p>
        </p:txBody>
      </p:sp>
      <p:sp>
        <p:nvSpPr>
          <p:cNvPr id="213" name="Body Level One…"/>
          <p:cNvSpPr txBox="1"/>
          <p:nvPr>
            <p:ph type="body" idx="1"/>
          </p:nvPr>
        </p:nvSpPr>
        <p:spPr>
          <a:xfrm>
            <a:off x="914400" y="861218"/>
            <a:ext cx="7315200" cy="4525964"/>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14" name="In the spirit of Tradition Six, C.A. is not allied with any sect, denomination, politics, organization or institution."/>
          <p:cNvSpPr txBox="1"/>
          <p:nvPr/>
        </p:nvSpPr>
        <p:spPr>
          <a:xfrm>
            <a:off x="1056625" y="6495867"/>
            <a:ext cx="7030750"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lvl1pPr>
          </a:lstStyle>
          <a:p>
            <a:pPr/>
            <a:r>
              <a:t>In the spirit of Tradition Six, C.A. is not allied with any sect, denomination, politics, organization or institution.</a:t>
            </a:r>
          </a:p>
        </p:txBody>
      </p:sp>
      <p:pic>
        <p:nvPicPr>
          <p:cNvPr id="215" name="CA_Polska_banner_logo.png" descr="CA_Polska_banner_logo.png"/>
          <p:cNvPicPr>
            <a:picLocks noChangeAspect="1"/>
          </p:cNvPicPr>
          <p:nvPr/>
        </p:nvPicPr>
        <p:blipFill>
          <a:blip r:embed="rId3">
            <a:extLst/>
          </a:blip>
          <a:stretch>
            <a:fillRect/>
          </a:stretch>
        </p:blipFill>
        <p:spPr>
          <a:xfrm>
            <a:off x="9901" y="5661583"/>
            <a:ext cx="1088664" cy="1124818"/>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37" name="another-rough-old-and-worn-parchment-paper.jpg" descr="another-rough-old-and-worn-parchment-paper.jpg"/>
          <p:cNvPicPr>
            <a:picLocks noChangeAspect="1"/>
          </p:cNvPicPr>
          <p:nvPr/>
        </p:nvPicPr>
        <p:blipFill>
          <a:blip r:embed="rId2">
            <a:extLst/>
          </a:blip>
          <a:stretch>
            <a:fillRect/>
          </a:stretch>
        </p:blipFill>
        <p:spPr>
          <a:xfrm>
            <a:off x="-57176" y="-10381"/>
            <a:ext cx="9200640" cy="6867526"/>
          </a:xfrm>
          <a:prstGeom prst="rect">
            <a:avLst/>
          </a:prstGeom>
          <a:ln w="12700">
            <a:miter lim="400000"/>
          </a:ln>
        </p:spPr>
      </p:pic>
      <p:sp>
        <p:nvSpPr>
          <p:cNvPr id="38" name="Title Text"/>
          <p:cNvSpPr txBox="1"/>
          <p:nvPr>
            <p:ph type="title"/>
          </p:nvPr>
        </p:nvSpPr>
        <p:spPr>
          <a:xfrm>
            <a:off x="1371600" y="274638"/>
            <a:ext cx="7315200" cy="1143001"/>
          </a:xfrm>
          <a:prstGeom prst="rect">
            <a:avLst/>
          </a:prstGeom>
        </p:spPr>
        <p:txBody>
          <a:bodyPr/>
          <a:lstStyle/>
          <a:p>
            <a:pPr/>
            <a:r>
              <a:t>Title Text</a:t>
            </a:r>
          </a:p>
        </p:txBody>
      </p:sp>
      <p:sp>
        <p:nvSpPr>
          <p:cNvPr id="39" name="Body Level One…"/>
          <p:cNvSpPr txBox="1"/>
          <p:nvPr>
            <p:ph type="body" idx="1"/>
          </p:nvPr>
        </p:nvSpPr>
        <p:spPr>
          <a:xfrm>
            <a:off x="1371600" y="1600200"/>
            <a:ext cx="73152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47" name="Body Level One…"/>
          <p:cNvSpPr txBox="1"/>
          <p:nvPr>
            <p:ph type="body" sz="quarter" idx="1"/>
          </p:nvPr>
        </p:nvSpPr>
        <p:spPr>
          <a:xfrm>
            <a:off x="722312" y="2906713"/>
            <a:ext cx="7772401" cy="1500188"/>
          </a:xfrm>
          <a:prstGeom prst="rect">
            <a:avLst/>
          </a:prstGeom>
        </p:spPr>
        <p:txBody>
          <a:bodyPr anchor="b">
            <a:normAutofit fontScale="100000" lnSpcReduction="0"/>
          </a:bodyPr>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48" name="another-rough-old-and-worn-parchment-paper.jpg" descr="another-rough-old-and-worn-parchment-paper.jpg"/>
          <p:cNvPicPr>
            <a:picLocks noChangeAspect="1"/>
          </p:cNvPicPr>
          <p:nvPr/>
        </p:nvPicPr>
        <p:blipFill>
          <a:blip r:embed="rId2">
            <a:extLst/>
          </a:blip>
          <a:stretch>
            <a:fillRect/>
          </a:stretch>
        </p:blipFill>
        <p:spPr>
          <a:xfrm>
            <a:off x="1076465" y="-4763"/>
            <a:ext cx="9200639" cy="6867526"/>
          </a:xfrm>
          <a:prstGeom prst="rect">
            <a:avLst/>
          </a:prstGeom>
          <a:ln w="12700">
            <a:miter lim="400000"/>
          </a:ln>
        </p:spPr>
      </p:pic>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56" name="Rectangle 3"/>
          <p:cNvSpPr/>
          <p:nvPr/>
        </p:nvSpPr>
        <p:spPr>
          <a:xfrm>
            <a:off x="0" y="0"/>
            <a:ext cx="1066800" cy="6858000"/>
          </a:xfrm>
          <a:prstGeom prst="rect">
            <a:avLst/>
          </a:prstGeom>
          <a:solidFill>
            <a:srgbClr val="C3A842"/>
          </a:solidFill>
          <a:ln>
            <a:solidFill>
              <a:srgbClr val="4A7EBB"/>
            </a:solidFill>
          </a:ln>
          <a:effectLst>
            <a:outerShdw sx="100000" sy="100000" kx="0" ky="0" algn="b" rotWithShape="0" blurRad="38100" dist="23000" dir="5400000">
              <a:srgbClr val="000000">
                <a:alpha val="35000"/>
              </a:srgbClr>
            </a:outerShdw>
          </a:effectLst>
        </p:spPr>
        <p:txBody>
          <a:bodyPr lIns="45719" rIns="45719"/>
          <a:lstStyle/>
          <a:p>
            <a:pPr/>
          </a:p>
        </p:txBody>
      </p:sp>
      <p:pic>
        <p:nvPicPr>
          <p:cNvPr id="57" name="Picture 4" descr="Picture 4"/>
          <p:cNvPicPr>
            <a:picLocks noChangeAspect="1"/>
          </p:cNvPicPr>
          <p:nvPr/>
        </p:nvPicPr>
        <p:blipFill>
          <a:blip r:embed="rId2">
            <a:extLst/>
          </a:blip>
          <a:stretch>
            <a:fillRect/>
          </a:stretch>
        </p:blipFill>
        <p:spPr>
          <a:xfrm>
            <a:off x="74245" y="76200"/>
            <a:ext cx="916356" cy="1143000"/>
          </a:xfrm>
          <a:prstGeom prst="rect">
            <a:avLst/>
          </a:prstGeom>
          <a:ln w="12700">
            <a:miter lim="400000"/>
          </a:ln>
        </p:spPr>
      </p:pic>
      <p:sp>
        <p:nvSpPr>
          <p:cNvPr id="58" name="TextBox 5"/>
          <p:cNvSpPr txBox="1"/>
          <p:nvPr/>
        </p:nvSpPr>
        <p:spPr>
          <a:xfrm>
            <a:off x="-1" y="1295400"/>
            <a:ext cx="1066801" cy="888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59" name="Title Text"/>
          <p:cNvSpPr txBox="1"/>
          <p:nvPr>
            <p:ph type="title"/>
          </p:nvPr>
        </p:nvSpPr>
        <p:spPr>
          <a:prstGeom prst="rect">
            <a:avLst/>
          </a:prstGeom>
        </p:spPr>
        <p:txBody>
          <a:bodyPr/>
          <a:lstStyle/>
          <a:p>
            <a:pPr/>
            <a:r>
              <a:t>Title Text</a:t>
            </a:r>
          </a:p>
        </p:txBody>
      </p:sp>
      <p:sp>
        <p:nvSpPr>
          <p:cNvPr id="60" name="Body Level One…"/>
          <p:cNvSpPr txBox="1"/>
          <p:nvPr>
            <p:ph type="body" sz="half" idx="1"/>
          </p:nvPr>
        </p:nvSpPr>
        <p:spPr>
          <a:xfrm>
            <a:off x="457200" y="1600200"/>
            <a:ext cx="4038600" cy="4525963"/>
          </a:xfrm>
          <a:prstGeom prst="rect">
            <a:avLst/>
          </a:prstGeom>
        </p:spPr>
        <p:txBody>
          <a:bodyPr>
            <a:normAutofit fontScale="100000" lnSpcReduction="0"/>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pic>
        <p:nvPicPr>
          <p:cNvPr id="61" name="another-rough-old-and-worn-parchment-paper.jpg" descr="another-rough-old-and-worn-parchment-paper.jpg"/>
          <p:cNvPicPr>
            <a:picLocks noChangeAspect="1"/>
          </p:cNvPicPr>
          <p:nvPr/>
        </p:nvPicPr>
        <p:blipFill>
          <a:blip r:embed="rId3">
            <a:extLst/>
          </a:blip>
          <a:stretch>
            <a:fillRect/>
          </a:stretch>
        </p:blipFill>
        <p:spPr>
          <a:xfrm>
            <a:off x="1076465" y="-4763"/>
            <a:ext cx="9200639" cy="6867526"/>
          </a:xfrm>
          <a:prstGeom prst="rect">
            <a:avLst/>
          </a:prstGeom>
          <a:ln w="12700">
            <a:miter lim="400000"/>
          </a:ln>
        </p:spPr>
      </p:pic>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69" name="Rectangle 3"/>
          <p:cNvSpPr/>
          <p:nvPr/>
        </p:nvSpPr>
        <p:spPr>
          <a:xfrm>
            <a:off x="0" y="0"/>
            <a:ext cx="1066800" cy="6858000"/>
          </a:xfrm>
          <a:prstGeom prst="rect">
            <a:avLst/>
          </a:prstGeom>
          <a:solidFill>
            <a:srgbClr val="C3A842"/>
          </a:solidFill>
          <a:ln>
            <a:solidFill>
              <a:srgbClr val="4A7EBB"/>
            </a:solidFill>
          </a:ln>
          <a:effectLst>
            <a:outerShdw sx="100000" sy="100000" kx="0" ky="0" algn="b" rotWithShape="0" blurRad="38100" dist="23000" dir="5400000">
              <a:srgbClr val="000000">
                <a:alpha val="35000"/>
              </a:srgbClr>
            </a:outerShdw>
          </a:effectLst>
        </p:spPr>
        <p:txBody>
          <a:bodyPr lIns="45719" rIns="45719"/>
          <a:lstStyle/>
          <a:p>
            <a:pPr/>
          </a:p>
        </p:txBody>
      </p:sp>
      <p:pic>
        <p:nvPicPr>
          <p:cNvPr id="70" name="Picture 4" descr="Picture 4"/>
          <p:cNvPicPr>
            <a:picLocks noChangeAspect="1"/>
          </p:cNvPicPr>
          <p:nvPr/>
        </p:nvPicPr>
        <p:blipFill>
          <a:blip r:embed="rId2">
            <a:extLst/>
          </a:blip>
          <a:stretch>
            <a:fillRect/>
          </a:stretch>
        </p:blipFill>
        <p:spPr>
          <a:xfrm>
            <a:off x="74245" y="76200"/>
            <a:ext cx="916356" cy="1143000"/>
          </a:xfrm>
          <a:prstGeom prst="rect">
            <a:avLst/>
          </a:prstGeom>
          <a:ln w="12700">
            <a:miter lim="400000"/>
          </a:ln>
        </p:spPr>
      </p:pic>
      <p:sp>
        <p:nvSpPr>
          <p:cNvPr id="71" name="TextBox 5"/>
          <p:cNvSpPr txBox="1"/>
          <p:nvPr/>
        </p:nvSpPr>
        <p:spPr>
          <a:xfrm>
            <a:off x="-1" y="1295400"/>
            <a:ext cx="1066801" cy="888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quarter" idx="1"/>
          </p:nvPr>
        </p:nvSpPr>
        <p:spPr>
          <a:xfrm>
            <a:off x="457200" y="1535112"/>
            <a:ext cx="4040188" cy="639763"/>
          </a:xfrm>
          <a:prstGeom prst="rect">
            <a:avLst/>
          </a:prstGeom>
        </p:spPr>
        <p:txBody>
          <a:bodyPr anchor="b">
            <a:normAutofit fontScale="100000" lnSpcReduction="0"/>
          </a:bodyPr>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4"/>
          <p:cNvSpPr/>
          <p:nvPr>
            <p:ph type="body" sz="quarter" idx="21"/>
          </p:nvPr>
        </p:nvSpPr>
        <p:spPr>
          <a:xfrm>
            <a:off x="4645025" y="1535112"/>
            <a:ext cx="4041775" cy="639763"/>
          </a:xfrm>
          <a:prstGeom prst="rect">
            <a:avLst/>
          </a:prstGeom>
        </p:spPr>
        <p:txBody>
          <a:bodyPr anchor="b">
            <a:normAutofit fontScale="100000" lnSpcReduction="0"/>
          </a:bodyPr>
          <a:lstStyle/>
          <a:p>
            <a:pPr marL="0" indent="0">
              <a:spcBef>
                <a:spcPts val="500"/>
              </a:spcBef>
              <a:buSzTx/>
              <a:buFontTx/>
              <a:buNone/>
              <a:defRPr b="1" sz="2400"/>
            </a:pPr>
          </a:p>
        </p:txBody>
      </p:sp>
      <p:pic>
        <p:nvPicPr>
          <p:cNvPr id="75" name="another-rough-old-and-worn-parchment-paper.jpg" descr="another-rough-old-and-worn-parchment-paper.jpg"/>
          <p:cNvPicPr>
            <a:picLocks noChangeAspect="1"/>
          </p:cNvPicPr>
          <p:nvPr/>
        </p:nvPicPr>
        <p:blipFill>
          <a:blip r:embed="rId3">
            <a:extLst/>
          </a:blip>
          <a:stretch>
            <a:fillRect/>
          </a:stretch>
        </p:blipFill>
        <p:spPr>
          <a:xfrm>
            <a:off x="1077661" y="-4763"/>
            <a:ext cx="9200640" cy="6867526"/>
          </a:xfrm>
          <a:prstGeom prst="rect">
            <a:avLst/>
          </a:prstGeom>
          <a:ln w="12700">
            <a:miter lim="400000"/>
          </a:ln>
        </p:spPr>
      </p:pic>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3" name="Title Text"/>
          <p:cNvSpPr txBox="1"/>
          <p:nvPr>
            <p:ph type="title"/>
          </p:nvPr>
        </p:nvSpPr>
        <p:spPr>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8"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99" name="Body Level One…"/>
          <p:cNvSpPr txBox="1"/>
          <p:nvPr>
            <p:ph type="body" idx="1"/>
          </p:nvPr>
        </p:nvSpPr>
        <p:spPr>
          <a:xfrm>
            <a:off x="3575050" y="273050"/>
            <a:ext cx="5111750" cy="585311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0" name="Text Placeholder 3"/>
          <p:cNvSpPr/>
          <p:nvPr>
            <p:ph type="body" sz="half" idx="21"/>
          </p:nvPr>
        </p:nvSpPr>
        <p:spPr>
          <a:xfrm>
            <a:off x="457199" y="1435100"/>
            <a:ext cx="3008315" cy="4691063"/>
          </a:xfrm>
          <a:prstGeom prst="rect">
            <a:avLst/>
          </a:prstGeom>
        </p:spPr>
        <p:txBody>
          <a:bodyPr>
            <a:normAutofit fontScale="100000" lnSpcReduction="0"/>
          </a:bodyPr>
          <a:lstStyle/>
          <a:p>
            <a:pPr marL="0" indent="0">
              <a:spcBef>
                <a:spcPts val="300"/>
              </a:spcBef>
              <a:buSzTx/>
              <a:buFontTx/>
              <a:buNone/>
              <a:defRPr sz="1400"/>
            </a:pP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3"/>
          <p:cNvSpPr/>
          <p:nvPr/>
        </p:nvSpPr>
        <p:spPr>
          <a:xfrm>
            <a:off x="0" y="0"/>
            <a:ext cx="1066800" cy="6858000"/>
          </a:xfrm>
          <a:prstGeom prst="rect">
            <a:avLst/>
          </a:prstGeom>
          <a:solidFill>
            <a:srgbClr val="C3A842"/>
          </a:solidFill>
          <a:ln>
            <a:solidFill>
              <a:srgbClr val="4A7EBB"/>
            </a:solidFill>
          </a:ln>
          <a:effectLst>
            <a:outerShdw sx="100000" sy="100000" kx="0" ky="0" algn="b" rotWithShape="0" blurRad="38100" dist="23000" dir="5400000">
              <a:srgbClr val="000000">
                <a:alpha val="35000"/>
              </a:srgbClr>
            </a:outerShdw>
          </a:effectLst>
        </p:spPr>
        <p:txBody>
          <a:bodyPr lIns="45719" rIns="45719"/>
          <a:lstStyle/>
          <a:p>
            <a:pPr/>
          </a:p>
        </p:txBody>
      </p:sp>
      <p:pic>
        <p:nvPicPr>
          <p:cNvPr id="3" name="Picture 4" descr="Picture 4"/>
          <p:cNvPicPr>
            <a:picLocks noChangeAspect="1"/>
          </p:cNvPicPr>
          <p:nvPr/>
        </p:nvPicPr>
        <p:blipFill>
          <a:blip r:embed="rId2">
            <a:extLst/>
          </a:blip>
          <a:stretch>
            <a:fillRect/>
          </a:stretch>
        </p:blipFill>
        <p:spPr>
          <a:xfrm>
            <a:off x="74245" y="76200"/>
            <a:ext cx="916356" cy="1143000"/>
          </a:xfrm>
          <a:prstGeom prst="rect">
            <a:avLst/>
          </a:prstGeom>
          <a:ln w="12700">
            <a:miter lim="400000"/>
          </a:ln>
        </p:spPr>
      </p:pic>
      <p:sp>
        <p:nvSpPr>
          <p:cNvPr id="4" name="TextBox 5"/>
          <p:cNvSpPr txBox="1"/>
          <p:nvPr/>
        </p:nvSpPr>
        <p:spPr>
          <a:xfrm>
            <a:off x="-1" y="1295400"/>
            <a:ext cx="1066801" cy="888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1000"/>
            </a:lvl1pPr>
          </a:lstStyle>
          <a:p>
            <a:pPr/>
            <a:r>
              <a:t>This presentation was made possible by the C.A. World Services Archive Committee</a:t>
            </a:r>
          </a:p>
        </p:txBody>
      </p:sp>
      <p:sp>
        <p:nvSpPr>
          <p:cNvPr id="5"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6"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6553200" y="6356350"/>
            <a:ext cx="335866" cy="333088"/>
          </a:xfrm>
          <a:prstGeom prst="rect">
            <a:avLst/>
          </a:prstGeom>
          <a:ln w="12700">
            <a:miter lim="400000"/>
          </a:ln>
        </p:spPr>
        <p:txBody>
          <a:bodyPr wrap="none" lIns="45719" rIns="45719">
            <a:spAutoFit/>
          </a:body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1pPr>
      <a:lvl2pPr marL="0" marR="0" indent="4572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2pPr>
      <a:lvl3pPr marL="0" marR="0" indent="9144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3pPr>
      <a:lvl4pPr marL="0" marR="0" indent="13716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4pPr>
      <a:lvl5pPr marL="0" marR="0" indent="18288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5pPr>
      <a:lvl6pPr marL="0" marR="0" indent="22860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6pPr>
      <a:lvl7pPr marL="0" marR="0" indent="27432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7pPr>
      <a:lvl8pPr marL="0" marR="0" indent="32004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8pPr>
      <a:lvl9pPr marL="0" marR="0" indent="3657600" algn="l"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 Id="rId3"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 Id="rId3" Type="http://schemas.openxmlformats.org/officeDocument/2006/relationships/image" Target="../media/image2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1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 Id="rId3" Type="http://schemas.openxmlformats.org/officeDocument/2006/relationships/hyperlink" Target="http://www.aa.org/"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museum.ca.org/ca-newsgram/" TargetMode="External"/><Relationship Id="rId3" Type="http://schemas.openxmlformats.org/officeDocument/2006/relationships/image" Target="../media/image38.jpeg"/><Relationship Id="rId4" Type="http://schemas.openxmlformats.org/officeDocument/2006/relationships/image" Target="../media/image39.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eg"/><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1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eg"/><Relationship Id="rId3" Type="http://schemas.openxmlformats.org/officeDocument/2006/relationships/image" Target="../media/image4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ca.org" TargetMode="External"/><Relationship Id="rId3" Type="http://schemas.openxmlformats.org/officeDocument/2006/relationships/audio" Target="../media/media3.mp3"/><Relationship Id="rId4" Type="http://schemas.microsoft.com/office/2007/relationships/media" Target="../media/media3.mp3"/><Relationship Id="rId5" Type="http://schemas.openxmlformats.org/officeDocument/2006/relationships/image" Target="../media/image13.png"/><Relationship Id="rId6" Type="http://schemas.openxmlformats.org/officeDocument/2006/relationships/hyperlink" Target="http://AA.org" TargetMode="External"/><Relationship Id="rId7" Type="http://schemas.openxmlformats.org/officeDocument/2006/relationships/hyperlink" Target="http://ca.org" TargetMode="External"/></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hyperlink" Target="https://web.archive.org/web/19980115064558/http://ca.org:80/francais/index.html" TargetMode="External"/></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eg"/><Relationship Id="rId3" Type="http://schemas.openxmlformats.org/officeDocument/2006/relationships/image" Target="../media/image1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ca-online.org" TargetMode="External"/><Relationship Id="rId3" Type="http://schemas.openxmlformats.org/officeDocument/2006/relationships/hyperlink" Target="http://ca-online.org" TargetMode="External"/><Relationship Id="rId4" Type="http://schemas.openxmlformats.org/officeDocument/2006/relationships/image" Target="../media/image2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jpeg"/><Relationship Id="rId3"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jpeg"/><Relationship Id="rId3" Type="http://schemas.openxmlformats.org/officeDocument/2006/relationships/hyperlink" Target="https://ca-online.org" TargetMode="External"/><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jpeg"/><Relationship Id="rId3" Type="http://schemas.openxmlformats.org/officeDocument/2006/relationships/hyperlink" Target="https://ca-online.org" TargetMode="External"/><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jpeg"/><Relationship Id="rId3" Type="http://schemas.openxmlformats.org/officeDocument/2006/relationships/hyperlink" Target="https://onlinerecoveryarea.org" TargetMode="External"/><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jpeg"/><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hyperlink" Target="https://caonline.org" TargetMode="Externa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museum.ca.org" TargetMode="External"/><Relationship Id="rId3" Type="http://schemas.openxmlformats.org/officeDocument/2006/relationships/image" Target="../media/image9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 Id="rId3" Type="http://schemas.openxmlformats.org/officeDocument/2006/relationships/hyperlink" Target="https://docs.ca.org"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shop.ca.org/products/recalling-the-early-days-of-c-a" TargetMode="External"/><Relationship Id="rId3" Type="http://schemas.openxmlformats.org/officeDocument/2006/relationships/image" Target="../media/image9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 Id="rId3" Type="http://schemas.openxmlformats.org/officeDocument/2006/relationships/image" Target="../media/image6.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archive@ca.org?subject=CAWS%20Archive%20Inquiry" TargetMode="External"/><Relationship Id="rId3" Type="http://schemas.openxmlformats.org/officeDocument/2006/relationships/hyperlink" Target="https://ca.org/service/world-service-conference/archives/archive-request-form/" TargetMode="External"/><Relationship Id="rId4" Type="http://schemas.openxmlformats.org/officeDocument/2006/relationships/hyperlink" Target="https://ca.org/service/service-document-downloads/" TargetMode="External"/><Relationship Id="rId5" Type="http://schemas.openxmlformats.org/officeDocument/2006/relationships/hyperlink" Target="https://museum.ca.org/tutorials/"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another-rough-old-and-worn-parchment-paper.jpg" descr="another-rough-old-and-worn-parchment-paper.jpg"/>
          <p:cNvPicPr>
            <a:picLocks noChangeAspect="1"/>
          </p:cNvPicPr>
          <p:nvPr/>
        </p:nvPicPr>
        <p:blipFill>
          <a:blip r:embed="rId3">
            <a:extLst/>
          </a:blip>
          <a:stretch>
            <a:fillRect/>
          </a:stretch>
        </p:blipFill>
        <p:spPr>
          <a:xfrm>
            <a:off x="-43878" y="-16376"/>
            <a:ext cx="9231756" cy="6890752"/>
          </a:xfrm>
          <a:prstGeom prst="rect">
            <a:avLst/>
          </a:prstGeom>
          <a:ln w="12700">
            <a:miter lim="400000"/>
          </a:ln>
        </p:spPr>
      </p:pic>
      <p:pic>
        <p:nvPicPr>
          <p:cNvPr id="233" name="th-2954285718.jpg" descr="th-2954285718.jpg"/>
          <p:cNvPicPr>
            <a:picLocks noChangeAspect="1"/>
          </p:cNvPicPr>
          <p:nvPr/>
        </p:nvPicPr>
        <p:blipFill>
          <a:blip r:embed="rId4">
            <a:alphaModFix amt="76352"/>
            <a:extLst/>
          </a:blip>
          <a:stretch>
            <a:fillRect/>
          </a:stretch>
        </p:blipFill>
        <p:spPr>
          <a:xfrm>
            <a:off x="-817696" y="-27426"/>
            <a:ext cx="10779437" cy="6890652"/>
          </a:xfrm>
          <a:prstGeom prst="rect">
            <a:avLst/>
          </a:prstGeom>
          <a:ln w="12700">
            <a:miter lim="400000"/>
          </a:ln>
        </p:spPr>
      </p:pic>
      <p:sp>
        <p:nvSpPr>
          <p:cNvPr id="234" name="TextBox 6"/>
          <p:cNvSpPr txBox="1"/>
          <p:nvPr/>
        </p:nvSpPr>
        <p:spPr>
          <a:xfrm>
            <a:off x="0" y="4929882"/>
            <a:ext cx="9144001" cy="13053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solidFill>
                  <a:srgbClr val="FDFDFD"/>
                </a:solidFill>
              </a:defRPr>
            </a:pPr>
            <a:r>
              <a:t>Protecting C.A.’s Future by Preserving C.A.’s Legacy</a:t>
            </a:r>
          </a:p>
          <a:p>
            <a:pPr algn="ctr">
              <a:defRPr b="1" sz="1000">
                <a:solidFill>
                  <a:srgbClr val="FDFDFD"/>
                </a:solidFill>
              </a:defRPr>
            </a:pPr>
          </a:p>
          <a:p>
            <a:pPr algn="ctr">
              <a:defRPr i="1" sz="2400">
                <a:solidFill>
                  <a:srgbClr val="FDFDFD"/>
                </a:solidFill>
              </a:defRPr>
            </a:pPr>
            <a:r>
              <a:t> “Those who cannot remember the past are condemned to repeat it.”</a:t>
            </a:r>
          </a:p>
          <a:p>
            <a:pPr algn="ctr">
              <a:defRPr sz="2000">
                <a:solidFill>
                  <a:srgbClr val="FDFDFD"/>
                </a:solidFill>
              </a:defRPr>
            </a:pPr>
            <a:r>
              <a:t>Santayana (in The Life of Reason, 1905)</a:t>
            </a:r>
          </a:p>
        </p:txBody>
      </p:sp>
      <p:pic>
        <p:nvPicPr>
          <p:cNvPr id="235" name="Picture 3" descr="Picture 3"/>
          <p:cNvPicPr>
            <a:picLocks noChangeAspect="1"/>
          </p:cNvPicPr>
          <p:nvPr/>
        </p:nvPicPr>
        <p:blipFill>
          <a:blip r:embed="rId5">
            <a:extLst/>
          </a:blip>
          <a:stretch>
            <a:fillRect/>
          </a:stretch>
        </p:blipFill>
        <p:spPr>
          <a:xfrm>
            <a:off x="5947719" y="472378"/>
            <a:ext cx="2514771" cy="3136758"/>
          </a:xfrm>
          <a:prstGeom prst="rect">
            <a:avLst/>
          </a:prstGeom>
          <a:ln w="12700">
            <a:miter lim="400000"/>
          </a:ln>
        </p:spPr>
      </p:pic>
      <p:sp>
        <p:nvSpPr>
          <p:cNvPr id="236" name="Since Nov. 18, 1982…"/>
          <p:cNvSpPr txBox="1"/>
          <p:nvPr/>
        </p:nvSpPr>
        <p:spPr>
          <a:xfrm>
            <a:off x="243821" y="511650"/>
            <a:ext cx="4787440" cy="22115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4600">
                <a:solidFill>
                  <a:srgbClr val="FFFFFF"/>
                </a:solidFill>
              </a:defRPr>
            </a:pPr>
            <a:r>
              <a:t>Since Nov. 18, 1982</a:t>
            </a:r>
          </a:p>
          <a:p>
            <a:pPr algn="ctr">
              <a:defRPr b="1" sz="3200"/>
            </a:pPr>
            <a:r>
              <a:t>Cocaine Anonymous</a:t>
            </a:r>
          </a:p>
          <a:p>
            <a:pPr algn="ctr">
              <a:defRPr b="1" sz="3200"/>
            </a:pPr>
            <a:r>
              <a:t>Carrying Its Message to the </a:t>
            </a:r>
          </a:p>
          <a:p>
            <a:pPr algn="ctr">
              <a:defRPr b="1" sz="3200"/>
            </a:pPr>
            <a:r>
              <a:t>Addict Who Stills Suffers!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
        <p:nvSpPr>
          <p:cNvPr id="279" name="Earliest Appearance of Cocaine Anonymous"/>
          <p:cNvSpPr txBox="1"/>
          <p:nvPr>
            <p:ph type="title"/>
          </p:nvPr>
        </p:nvSpPr>
        <p:spPr>
          <a:xfrm>
            <a:off x="745885" y="500597"/>
            <a:ext cx="7315201" cy="792163"/>
          </a:xfrm>
          <a:prstGeom prst="rect">
            <a:avLst/>
          </a:prstGeom>
        </p:spPr>
        <p:txBody>
          <a:bodyPr/>
          <a:lstStyle>
            <a:lvl1pPr defTabSz="448055">
              <a:defRPr b="1" sz="3136"/>
            </a:lvl1pPr>
          </a:lstStyle>
          <a:p>
            <a:pPr/>
            <a:r>
              <a:t>Earliest Appearance of Cocaine Anonymous</a:t>
            </a:r>
          </a:p>
        </p:txBody>
      </p:sp>
      <p:sp>
        <p:nvSpPr>
          <p:cNvPr id="280" name="October 12, 1979 is the earliest known date for the name “Cocaine Anonymous” was used by a New York drug counsellor, John Burrell, who launched a special treatment group for coke users calling it “Cocaine Anonymous.” (Albany Student Press, October 12, 19"/>
          <p:cNvSpPr txBox="1"/>
          <p:nvPr/>
        </p:nvSpPr>
        <p:spPr>
          <a:xfrm>
            <a:off x="414821" y="1459505"/>
            <a:ext cx="8256646" cy="429768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30000"/>
              </a:lnSpc>
              <a:defRPr sz="2200">
                <a:latin typeface="+mn-lt"/>
                <a:ea typeface="+mn-ea"/>
                <a:cs typeface="+mn-cs"/>
                <a:sym typeface="Helvetica"/>
              </a:defRPr>
            </a:pPr>
            <a:r>
              <a:rPr b="1"/>
              <a:t>October 12, 1979</a:t>
            </a:r>
            <a:r>
              <a:t> is the earliest known date for the name “Cocaine Anonymous” was used by a New York drug counsellor, John Burrell, who launched a special treatment group for coke users calling it “Cocaine Anonymous.” </a:t>
            </a:r>
            <a:r>
              <a:rPr i="1"/>
              <a:t>(Albany Student Press, October 12, 1979. p. 9)</a:t>
            </a:r>
            <a:r>
              <a:t> </a:t>
            </a:r>
          </a:p>
          <a:p>
            <a:pPr>
              <a:lnSpc>
                <a:spcPct val="130000"/>
              </a:lnSpc>
              <a:defRPr sz="2200">
                <a:latin typeface="+mn-lt"/>
                <a:ea typeface="+mn-ea"/>
                <a:cs typeface="+mn-cs"/>
                <a:sym typeface="Helvetica"/>
              </a:defRPr>
            </a:pPr>
          </a:p>
          <a:p>
            <a:pPr>
              <a:lnSpc>
                <a:spcPct val="130000"/>
              </a:lnSpc>
              <a:defRPr sz="2200">
                <a:latin typeface="+mn-lt"/>
                <a:ea typeface="+mn-ea"/>
                <a:cs typeface="+mn-cs"/>
                <a:sym typeface="Helvetica"/>
              </a:defRPr>
            </a:pPr>
            <a:r>
              <a:t>Later, on </a:t>
            </a:r>
            <a:r>
              <a:rPr b="1"/>
              <a:t>November 20, 1979</a:t>
            </a:r>
            <a:r>
              <a:t>, on WBAB Radio with Joel Martin, the topic of discussion is Cocaine Anonymous and John Burell is featured as the founder of Cocaine Anonymous. </a:t>
            </a:r>
            <a:r>
              <a:rPr i="1"/>
              <a:t>(Newsday Nov. 20, 1979. p. 104)</a:t>
            </a:r>
            <a:r>
              <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le 1"/>
          <p:cNvSpPr txBox="1"/>
          <p:nvPr>
            <p:ph type="title"/>
          </p:nvPr>
        </p:nvSpPr>
        <p:spPr>
          <a:xfrm>
            <a:off x="829893" y="145177"/>
            <a:ext cx="7315201" cy="792163"/>
          </a:xfrm>
          <a:prstGeom prst="rect">
            <a:avLst/>
          </a:prstGeom>
        </p:spPr>
        <p:txBody>
          <a:bodyPr/>
          <a:lstStyle>
            <a:lvl1pPr defTabSz="420623">
              <a:defRPr b="1" sz="2944"/>
            </a:lvl1pPr>
          </a:lstStyle>
          <a:p>
            <a:pPr/>
            <a:r>
              <a:t>In the Beginning: Los Angeles, November 1982</a:t>
            </a:r>
          </a:p>
        </p:txBody>
      </p:sp>
      <p:sp>
        <p:nvSpPr>
          <p:cNvPr id="283" name="Content Placeholder 2"/>
          <p:cNvSpPr txBox="1"/>
          <p:nvPr>
            <p:ph type="body" sz="half" idx="1"/>
          </p:nvPr>
        </p:nvSpPr>
        <p:spPr>
          <a:xfrm>
            <a:off x="331353" y="940919"/>
            <a:ext cx="3048001" cy="5508475"/>
          </a:xfrm>
          <a:prstGeom prst="rect">
            <a:avLst/>
          </a:prstGeom>
          <a:ln>
            <a:solidFill>
              <a:srgbClr val="000000"/>
            </a:solidFill>
          </a:ln>
        </p:spPr>
        <p:txBody>
          <a:bodyPr/>
          <a:lstStyle/>
          <a:p>
            <a:pPr marL="264032" indent="-528065" defTabSz="352043">
              <a:lnSpc>
                <a:spcPct val="150000"/>
              </a:lnSpc>
              <a:spcBef>
                <a:spcPts val="0"/>
              </a:spcBef>
              <a:buSzTx/>
              <a:buNone/>
              <a:defRPr sz="1386"/>
            </a:pPr>
            <a:r>
              <a:t>Tom K ., the owner of an "entertainment industry sober living facility called " Studio 12" identifies the need for a group for cocaine-addicted people to talk about their struggles and sobriety.</a:t>
            </a:r>
          </a:p>
          <a:p>
            <a:pPr marL="264032" indent="-528065" defTabSz="352043">
              <a:lnSpc>
                <a:spcPct val="150000"/>
              </a:lnSpc>
              <a:spcBef>
                <a:spcPts val="0"/>
              </a:spcBef>
              <a:buSzTx/>
              <a:buNone/>
              <a:defRPr sz="1386"/>
            </a:pPr>
          </a:p>
          <a:p>
            <a:pPr marL="264032" indent="-528065" defTabSz="352043">
              <a:lnSpc>
                <a:spcPct val="150000"/>
              </a:lnSpc>
              <a:spcBef>
                <a:spcPts val="0"/>
              </a:spcBef>
              <a:buSzTx/>
              <a:buNone/>
              <a:defRPr sz="1386"/>
            </a:pPr>
            <a:r>
              <a:t>In November 1982, Johnny S. who has been sober through the Motion Picture Recovery House in the Valley gets a call from Tom K., the Director of the Motion Picture and Television Fund's alcoholism and drug program.</a:t>
            </a:r>
          </a:p>
          <a:p>
            <a:pPr marL="264032" indent="-528065" defTabSz="352043">
              <a:lnSpc>
                <a:spcPct val="150000"/>
              </a:lnSpc>
              <a:spcBef>
                <a:spcPts val="0"/>
              </a:spcBef>
              <a:buSzTx/>
              <a:buNone/>
              <a:defRPr sz="1386"/>
            </a:pPr>
          </a:p>
          <a:p>
            <a:pPr marL="0" indent="0" defTabSz="352043">
              <a:lnSpc>
                <a:spcPct val="150000"/>
              </a:lnSpc>
              <a:spcBef>
                <a:spcPts val="0"/>
              </a:spcBef>
              <a:buSzTx/>
              <a:buFontTx/>
              <a:buNone/>
              <a:defRPr sz="1386"/>
            </a:pPr>
            <a:r>
              <a:t>Tom K. plans to host an AA Meeting for addicts, specifically cocaine addicts, at the Motion Picture Fund in Hollywood, California” because if you go to AA meetings and talked about drugs, they asked you to leave.”</a:t>
            </a:r>
          </a:p>
        </p:txBody>
      </p:sp>
      <p:pic>
        <p:nvPicPr>
          <p:cNvPr id="284" name="Picture 3" descr="Picture 3"/>
          <p:cNvPicPr>
            <a:picLocks noChangeAspect="1"/>
          </p:cNvPicPr>
          <p:nvPr/>
        </p:nvPicPr>
        <p:blipFill>
          <a:blip r:embed="rId2">
            <a:extLst/>
          </a:blip>
          <a:stretch>
            <a:fillRect/>
          </a:stretch>
        </p:blipFill>
        <p:spPr>
          <a:xfrm>
            <a:off x="3506764" y="921639"/>
            <a:ext cx="5447945" cy="566335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extBox 3"/>
          <p:cNvSpPr txBox="1"/>
          <p:nvPr/>
        </p:nvSpPr>
        <p:spPr>
          <a:xfrm>
            <a:off x="181026" y="208748"/>
            <a:ext cx="4686192" cy="636143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defRPr sz="1600"/>
            </a:pPr>
            <a:r>
              <a:t>To advertise its new program to combat cocaine addiction,</a:t>
            </a:r>
            <a:r>
              <a:t> the</a:t>
            </a:r>
            <a:r>
              <a:t> Beverly Glen Hospital in West Los Angeles took out ads </a:t>
            </a:r>
            <a:r>
              <a:rPr b="1"/>
              <a:t>(Billboard, Aug. 22, 1982)</a:t>
            </a:r>
            <a:r>
              <a:t> in</a:t>
            </a:r>
            <a:r>
              <a:t> the</a:t>
            </a:r>
            <a:r>
              <a:t> entertainment trade publications</a:t>
            </a:r>
            <a:r>
              <a:t>, such as </a:t>
            </a:r>
            <a:r>
              <a:t>Billboard, The Hollywood Reporter and Daily Variety</a:t>
            </a:r>
            <a:r>
              <a:t>, </a:t>
            </a:r>
            <a:r>
              <a:t>as well as the Westside edition of The Times.</a:t>
            </a:r>
          </a:p>
          <a:p>
            <a:pPr>
              <a:lnSpc>
                <a:spcPct val="110000"/>
              </a:lnSpc>
              <a:defRPr sz="1600"/>
            </a:pPr>
          </a:p>
          <a:p>
            <a:pPr>
              <a:lnSpc>
                <a:spcPct val="110000"/>
              </a:lnSpc>
              <a:defRPr sz="1600"/>
            </a:pPr>
            <a:r>
              <a:t>Working at the Beverly Glen Hospital, </a:t>
            </a:r>
            <a:r>
              <a:rPr b="1"/>
              <a:t>Psychotherapist Allan Rosenthal</a:t>
            </a:r>
            <a:r>
              <a:t> called cocaine “the most psychologically devastating” drug and developed a voluntary $7000 – 21 day program, which included detoxification, drug education and intensive individual and group therapy. </a:t>
            </a:r>
            <a:r>
              <a:rPr b="1"/>
              <a:t>By the fall 1982</a:t>
            </a:r>
            <a:r>
              <a:t>, the program has 17 adults and six adolescent in-patients. Rosenthal said the hospital offers one of the most specialized treatment programs against cocaine addiction in the nation, he stressed that in-patient treatment offers no guarantee of permanent recovery. In fact, he said, the long-term recovery rate of cocaine abusers “is so small that I will not work with anybody privately unless at the end of the first month of treatment” they join an ongoing self-help group such as A.A. </a:t>
            </a:r>
          </a:p>
          <a:p>
            <a:pPr algn="ctr">
              <a:lnSpc>
                <a:spcPct val="110000"/>
              </a:lnSpc>
              <a:defRPr sz="1600"/>
            </a:pPr>
            <a:r>
              <a:t>(LA Times, Dec. 26, 1982 p. 208) </a:t>
            </a:r>
          </a:p>
        </p:txBody>
      </p:sp>
      <p:sp>
        <p:nvSpPr>
          <p:cNvPr id="287" name="TextBox 6"/>
          <p:cNvSpPr txBox="1"/>
          <p:nvPr/>
        </p:nvSpPr>
        <p:spPr>
          <a:xfrm>
            <a:off x="4982521" y="203742"/>
            <a:ext cx="3796067" cy="12730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700"/>
            </a:pPr>
            <a:r>
              <a:t>Late Summer of 1982</a:t>
            </a:r>
          </a:p>
          <a:p>
            <a:pPr algn="ctr">
              <a:defRPr b="1" sz="2700"/>
            </a:pPr>
            <a:r>
              <a:t>The Beverly Glen Hospital</a:t>
            </a:r>
          </a:p>
          <a:p>
            <a:pPr algn="ctr">
              <a:defRPr b="1" sz="2700"/>
            </a:pPr>
            <a:r>
              <a:t>Los Angeles, CA </a:t>
            </a:r>
          </a:p>
        </p:txBody>
      </p:sp>
      <p:pic>
        <p:nvPicPr>
          <p:cNvPr id="288" name="Picture 4" descr="Picture 4"/>
          <p:cNvPicPr>
            <a:picLocks noChangeAspect="1"/>
          </p:cNvPicPr>
          <p:nvPr/>
        </p:nvPicPr>
        <p:blipFill>
          <a:blip r:embed="rId2">
            <a:extLst/>
          </a:blip>
          <a:stretch>
            <a:fillRect/>
          </a:stretch>
        </p:blipFill>
        <p:spPr>
          <a:xfrm>
            <a:off x="4971127" y="1747386"/>
            <a:ext cx="4111191" cy="482064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In the late fall of 1982, Allan Rosenthal suggests to Chip P. to start a 12 Step “Cocaine Anonymous” meeting at the Beverly Glen Hospital. Chip rewords some A.A. preambles and changes them to Cocaine Anonymous and asks his friend, Bobby N. to be the firs"/>
          <p:cNvSpPr txBox="1"/>
          <p:nvPr/>
        </p:nvSpPr>
        <p:spPr>
          <a:xfrm>
            <a:off x="290867" y="1109178"/>
            <a:ext cx="8051349" cy="51110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700"/>
            </a:pPr>
            <a:r>
              <a:rPr b="1"/>
              <a:t>In the late fall of 1982</a:t>
            </a:r>
            <a:r>
              <a:t>, Allan Rosenthal suggests to </a:t>
            </a:r>
            <a:r>
              <a:rPr b="1"/>
              <a:t>Chip P.</a:t>
            </a:r>
            <a:r>
              <a:t> to start a 12 Step “Cocaine Anonymous” meeting at the Beverly Glen Hospital. Chip rewords some A.A. preambles and changes them to Cocaine Anonymous and asks his friend, Bobby N. to be the first C.A. speaker. In addition, the Beverly Glen hospital provided a room for the weekly, free “Cocaine Anonymous” meeting which was open to drug abusers. The hospital also provided a small room with an answering machine for taking inquires about getting help with cocaine abuse. </a:t>
            </a:r>
            <a:r>
              <a:rPr b="1"/>
              <a:t>Chip P. stated that this was really the first central office for early Cocaine Anonymous. </a:t>
            </a:r>
            <a:endParaRPr b="1"/>
          </a:p>
          <a:p>
            <a:pPr>
              <a:defRPr sz="1700"/>
            </a:pPr>
          </a:p>
          <a:p>
            <a:pPr>
              <a:defRPr sz="1700"/>
            </a:pPr>
            <a:r>
              <a:t>By December of 1982, the group averages 30 people in attendance. Allan Rosenthal said the response from doctors and other health-care professionals has been “so overwhelming” that he envisions a mushrooming “Cocaine Anonymous” organization in Los Angeles, complete with a telephone hotline, literature and an administrative office.</a:t>
            </a:r>
          </a:p>
          <a:p>
            <a:pPr>
              <a:defRPr sz="1700"/>
            </a:pPr>
          </a:p>
          <a:p>
            <a:pPr>
              <a:defRPr sz="1700"/>
            </a:pPr>
            <a:r>
              <a:t>In the fall of 1982 (date unknown) Tom Kenny, director of alcoholism services for the Motion Picture and Television Fund, a charitable organization supported by contributions from people who work in films and TV, approaches Allan Rosenthal and inquires about the Beverly Glen Hospital program for the treatment of cocaine addiction and wanted to know more about the program and Allan’s approach to recovery.</a:t>
            </a:r>
          </a:p>
        </p:txBody>
      </p:sp>
      <p:sp>
        <p:nvSpPr>
          <p:cNvPr id="291" name="1st H&amp;I Meeting at the Beverly Glen Hospital Meeting"/>
          <p:cNvSpPr txBox="1"/>
          <p:nvPr/>
        </p:nvSpPr>
        <p:spPr>
          <a:xfrm>
            <a:off x="389420" y="284844"/>
            <a:ext cx="8307448" cy="4546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900"/>
            </a:lvl1pPr>
          </a:lstStyle>
          <a:p>
            <a:pPr/>
            <a:r>
              <a:t>1st H&amp;I Meeting at the Beverly Glen Hospital Meeting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Title 1"/>
          <p:cNvSpPr txBox="1"/>
          <p:nvPr>
            <p:ph type="title"/>
          </p:nvPr>
        </p:nvSpPr>
        <p:spPr>
          <a:xfrm>
            <a:off x="685216" y="494352"/>
            <a:ext cx="7315201" cy="792163"/>
          </a:xfrm>
          <a:prstGeom prst="rect">
            <a:avLst/>
          </a:prstGeom>
        </p:spPr>
        <p:txBody>
          <a:bodyPr/>
          <a:lstStyle>
            <a:lvl1pPr>
              <a:defRPr b="1" sz="3200"/>
            </a:lvl1pPr>
          </a:lstStyle>
          <a:p>
            <a:pPr/>
            <a:r>
              <a:t>First C.A. Meeting: November 18, 1982</a:t>
            </a:r>
          </a:p>
        </p:txBody>
      </p:sp>
      <p:sp>
        <p:nvSpPr>
          <p:cNvPr id="294" name="Content Placeholder 2"/>
          <p:cNvSpPr txBox="1"/>
          <p:nvPr>
            <p:ph type="body" idx="1"/>
          </p:nvPr>
        </p:nvSpPr>
        <p:spPr>
          <a:xfrm>
            <a:off x="347738" y="1325491"/>
            <a:ext cx="8448524" cy="4953001"/>
          </a:xfrm>
          <a:prstGeom prst="rect">
            <a:avLst/>
          </a:prstGeom>
        </p:spPr>
        <p:txBody>
          <a:bodyPr/>
          <a:lstStyle/>
          <a:p>
            <a:pPr marL="0" indent="0">
              <a:lnSpc>
                <a:spcPct val="130000"/>
              </a:lnSpc>
              <a:spcBef>
                <a:spcPts val="1000"/>
              </a:spcBef>
              <a:buSzTx/>
              <a:buNone/>
              <a:defRPr sz="2000">
                <a:latin typeface="+mn-lt"/>
                <a:ea typeface="+mn-ea"/>
                <a:cs typeface="+mn-cs"/>
                <a:sym typeface="Helvetica"/>
              </a:defRPr>
            </a:pPr>
            <a:r>
              <a:rPr b="1"/>
              <a:t>Tuesday, November 16,  1982</a:t>
            </a:r>
            <a:r>
              <a:rPr>
                <a:latin typeface="+mj-lt"/>
                <a:ea typeface="+mj-ea"/>
                <a:cs typeface="+mj-cs"/>
                <a:sym typeface="Calibri"/>
              </a:rPr>
              <a:t> –  Nineteen "sober men and women" attend the “Whatever” meeting of AA to talk about cocaine. After the meeting Johnny S. and several other attendees meet and decide to start a Thursday night meeting and call it Cocaine Anonymous.</a:t>
            </a:r>
            <a:endParaRPr>
              <a:latin typeface="+mj-lt"/>
              <a:ea typeface="+mj-ea"/>
              <a:cs typeface="+mj-cs"/>
              <a:sym typeface="Calibri"/>
            </a:endParaRPr>
          </a:p>
          <a:p>
            <a:pPr marL="0" indent="0">
              <a:lnSpc>
                <a:spcPct val="130000"/>
              </a:lnSpc>
              <a:spcBef>
                <a:spcPts val="1000"/>
              </a:spcBef>
              <a:buSzTx/>
              <a:buNone/>
              <a:defRPr sz="2000">
                <a:latin typeface="+mn-lt"/>
                <a:ea typeface="+mn-ea"/>
                <a:cs typeface="+mn-cs"/>
                <a:sym typeface="Helvetica"/>
              </a:defRPr>
            </a:pPr>
            <a:r>
              <a:rPr b="1"/>
              <a:t>Thursday, November 18, 1982,</a:t>
            </a:r>
            <a:r>
              <a:t> </a:t>
            </a:r>
            <a:r>
              <a:rPr>
                <a:latin typeface="+mj-lt"/>
                <a:ea typeface="+mj-ea"/>
                <a:cs typeface="+mj-cs"/>
                <a:sym typeface="Calibri"/>
              </a:rPr>
              <a:t>with 12 people in attendance the first meeting of C.A. takes place in Los Angeles [Hollywood], California. </a:t>
            </a:r>
            <a:r>
              <a:t>Veronica is the secretary</a:t>
            </a:r>
            <a:r>
              <a:rPr>
                <a:latin typeface="+mj-lt"/>
                <a:ea typeface="+mj-ea"/>
                <a:cs typeface="+mj-cs"/>
                <a:sym typeface="Calibri"/>
              </a:rPr>
              <a:t> and calls the meeting to order with a gavel and announces:</a:t>
            </a:r>
            <a:endParaRPr>
              <a:latin typeface="+mj-lt"/>
              <a:ea typeface="+mj-ea"/>
              <a:cs typeface="+mj-cs"/>
              <a:sym typeface="Calibri"/>
            </a:endParaRPr>
          </a:p>
          <a:p>
            <a:pPr marL="0" indent="0">
              <a:lnSpc>
                <a:spcPct val="130000"/>
              </a:lnSpc>
              <a:spcBef>
                <a:spcPts val="1000"/>
              </a:spcBef>
              <a:buSzTx/>
              <a:buNone/>
              <a:defRPr i="1" sz="2000">
                <a:latin typeface="+mn-lt"/>
                <a:ea typeface="+mn-ea"/>
                <a:cs typeface="+mn-cs"/>
                <a:sym typeface="Helvetica"/>
              </a:defRPr>
            </a:pPr>
            <a:r>
              <a:t>"Welcome to the first meeting of Cocaine Anonymous, a fellowship of men and women who share their experience, strength, and hope with each other and help others recover from their addiction.”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extBox 3"/>
          <p:cNvSpPr txBox="1"/>
          <p:nvPr/>
        </p:nvSpPr>
        <p:spPr>
          <a:xfrm>
            <a:off x="928684" y="1241490"/>
            <a:ext cx="3054696" cy="4620082"/>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2000"/>
            </a:pPr>
            <a:r>
              <a:t>The Beverly Glen Hospital had closed meetings on Wednesday nights  only for patients, using the name, Cocaine Anonymous. </a:t>
            </a:r>
          </a:p>
          <a:p>
            <a:pPr>
              <a:defRPr sz="2000"/>
            </a:pPr>
          </a:p>
          <a:p>
            <a:pPr>
              <a:defRPr sz="2000"/>
            </a:pPr>
            <a:r>
              <a:t>After the first November 1982 C.A. meeting took place, Beverly Glen opened their meeting on Wednesdays to everyone. </a:t>
            </a:r>
            <a:r>
              <a:rPr b="1"/>
              <a:t>W</a:t>
            </a:r>
            <a:r>
              <a:rPr b="1"/>
              <a:t>ithin a week of starting, there were two Cocaine Anonymous Meetings by the end of Nov. 1982</a:t>
            </a:r>
            <a:r>
              <a:t>.</a:t>
            </a:r>
            <a:r>
              <a:rPr sz="1800"/>
              <a:t> </a:t>
            </a:r>
          </a:p>
        </p:txBody>
      </p:sp>
      <p:pic>
        <p:nvPicPr>
          <p:cNvPr id="297" name="Picture 5" descr="Picture 5"/>
          <p:cNvPicPr>
            <a:picLocks noChangeAspect="1"/>
          </p:cNvPicPr>
          <p:nvPr/>
        </p:nvPicPr>
        <p:blipFill>
          <a:blip r:embed="rId2">
            <a:extLst/>
          </a:blip>
          <a:stretch>
            <a:fillRect/>
          </a:stretch>
        </p:blipFill>
        <p:spPr>
          <a:xfrm>
            <a:off x="4668370" y="164082"/>
            <a:ext cx="4276631" cy="6220553"/>
          </a:xfrm>
          <a:prstGeom prst="rect">
            <a:avLst/>
          </a:prstGeom>
          <a:ln w="12700">
            <a:solidFill>
              <a:srgbClr val="000000"/>
            </a:solidFill>
            <a:miter lim="400000"/>
          </a:ln>
        </p:spPr>
      </p:pic>
      <p:sp>
        <p:nvSpPr>
          <p:cNvPr id="298" name="TextBox 6"/>
          <p:cNvSpPr txBox="1"/>
          <p:nvPr/>
        </p:nvSpPr>
        <p:spPr>
          <a:xfrm>
            <a:off x="855831" y="205520"/>
            <a:ext cx="3200401" cy="760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2</a:t>
            </a:r>
            <a:r>
              <a:rPr baseline="30000"/>
              <a:t>nd</a:t>
            </a:r>
            <a:r>
              <a:t> C.A. Meeting</a:t>
            </a:r>
          </a:p>
          <a:p>
            <a:pPr algn="ctr">
              <a:defRPr b="1" sz="2400"/>
            </a:pPr>
            <a:r>
              <a:t>Our 1</a:t>
            </a:r>
            <a:r>
              <a:rPr baseline="30000"/>
              <a:t>st</a:t>
            </a:r>
            <a:r>
              <a:t> H&amp;I Meeting</a:t>
            </a:r>
            <a:r>
              <a:rPr b="0"/>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itle 1"/>
          <p:cNvSpPr txBox="1"/>
          <p:nvPr>
            <p:ph type="title"/>
          </p:nvPr>
        </p:nvSpPr>
        <p:spPr>
          <a:xfrm>
            <a:off x="1237129" y="146744"/>
            <a:ext cx="7315201" cy="487040"/>
          </a:xfrm>
          <a:prstGeom prst="rect">
            <a:avLst/>
          </a:prstGeom>
        </p:spPr>
        <p:txBody>
          <a:bodyPr/>
          <a:lstStyle>
            <a:lvl1pPr>
              <a:defRPr b="1" sz="2400"/>
            </a:lvl1pPr>
          </a:lstStyle>
          <a:p>
            <a:pPr/>
            <a:r>
              <a:t>Early 1982-1983 Meeting List</a:t>
            </a:r>
          </a:p>
        </p:txBody>
      </p:sp>
      <p:pic>
        <p:nvPicPr>
          <p:cNvPr id="301" name="Picture 3" descr="Picture 3"/>
          <p:cNvPicPr>
            <a:picLocks noChangeAspect="1"/>
          </p:cNvPicPr>
          <p:nvPr/>
        </p:nvPicPr>
        <p:blipFill>
          <a:blip r:embed="rId2">
            <a:extLst/>
          </a:blip>
          <a:stretch>
            <a:fillRect/>
          </a:stretch>
        </p:blipFill>
        <p:spPr>
          <a:xfrm>
            <a:off x="2683782" y="738764"/>
            <a:ext cx="6342549" cy="5708294"/>
          </a:xfrm>
          <a:prstGeom prst="rect">
            <a:avLst/>
          </a:prstGeom>
          <a:ln w="12700">
            <a:solidFill>
              <a:srgbClr val="000000"/>
            </a:solidFill>
            <a:miter lim="400000"/>
          </a:ln>
        </p:spPr>
      </p:pic>
      <p:sp>
        <p:nvSpPr>
          <p:cNvPr id="302" name="TextBox 5"/>
          <p:cNvSpPr txBox="1"/>
          <p:nvPr/>
        </p:nvSpPr>
        <p:spPr>
          <a:xfrm>
            <a:off x="169830" y="1552996"/>
            <a:ext cx="2367980" cy="4377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b="1" sz="1600"/>
            </a:pPr>
            <a:r>
              <a:t>Pictured Right: An early Tom K. C.A. Meeting List  </a:t>
            </a:r>
          </a:p>
          <a:p>
            <a:pPr>
              <a:defRPr b="1" sz="1600"/>
            </a:pPr>
          </a:p>
          <a:p>
            <a:pPr>
              <a:defRPr b="1" sz="1600"/>
            </a:pPr>
            <a:r>
              <a:t>*Note: The Tuesday meeting is the A.A. “Whatever Group.” Tom K., an A.A. member, is a “strong help” to the budding C.A. group. </a:t>
            </a:r>
          </a:p>
          <a:p>
            <a:pPr>
              <a:defRPr b="1" sz="1600"/>
            </a:pPr>
          </a:p>
          <a:p>
            <a:pPr>
              <a:defRPr b="1" sz="1600"/>
            </a:pPr>
            <a:r>
              <a:t>Tom helps to the early C.A. fellowship find rooms for meetings, set up work committees and shows the C.A. members how to do a directory and get things organized.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extBox 4"/>
          <p:cNvSpPr txBox="1"/>
          <p:nvPr/>
        </p:nvSpPr>
        <p:spPr>
          <a:xfrm>
            <a:off x="134470" y="157961"/>
            <a:ext cx="9036425" cy="828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First C.A. Media Story</a:t>
            </a:r>
          </a:p>
          <a:p>
            <a:pPr algn="ctr">
              <a:defRPr b="1"/>
            </a:pPr>
            <a:r>
              <a:t>LA Times, Calendar: Sunday December 26, 1982</a:t>
            </a:r>
          </a:p>
        </p:txBody>
      </p:sp>
      <p:pic>
        <p:nvPicPr>
          <p:cNvPr id="305" name="Picture 8" descr="Picture 8"/>
          <p:cNvPicPr>
            <a:picLocks noChangeAspect="1"/>
          </p:cNvPicPr>
          <p:nvPr/>
        </p:nvPicPr>
        <p:blipFill>
          <a:blip r:embed="rId2">
            <a:extLst/>
          </a:blip>
          <a:stretch>
            <a:fillRect/>
          </a:stretch>
        </p:blipFill>
        <p:spPr>
          <a:xfrm>
            <a:off x="738926" y="1295888"/>
            <a:ext cx="7666149" cy="520035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itle 1"/>
          <p:cNvSpPr txBox="1"/>
          <p:nvPr>
            <p:ph type="title"/>
          </p:nvPr>
        </p:nvSpPr>
        <p:spPr>
          <a:xfrm>
            <a:off x="1198030" y="34361"/>
            <a:ext cx="7696201" cy="639763"/>
          </a:xfrm>
          <a:prstGeom prst="rect">
            <a:avLst/>
          </a:prstGeom>
        </p:spPr>
        <p:txBody>
          <a:bodyPr/>
          <a:lstStyle>
            <a:lvl1pPr>
              <a:defRPr b="1" sz="2400"/>
            </a:lvl1pPr>
          </a:lstStyle>
          <a:p>
            <a:pPr/>
            <a:r>
              <a:t>1983 Initial C.A. Organization</a:t>
            </a:r>
          </a:p>
        </p:txBody>
      </p:sp>
      <p:sp>
        <p:nvSpPr>
          <p:cNvPr id="308" name="TextBox 5"/>
          <p:cNvSpPr txBox="1"/>
          <p:nvPr/>
        </p:nvSpPr>
        <p:spPr>
          <a:xfrm>
            <a:off x="1096273" y="563518"/>
            <a:ext cx="3378514" cy="6155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b="1" sz="1600"/>
            </a:pPr>
            <a:r>
              <a:t>February 1983</a:t>
            </a:r>
            <a:r>
              <a:rPr b="0"/>
              <a:t> – The secretaries of the six C.A. meetings got together and formed what eventually became the first General Services Organization.</a:t>
            </a:r>
            <a:endParaRPr b="0"/>
          </a:p>
          <a:p>
            <a:pPr>
              <a:defRPr sz="1600"/>
            </a:pPr>
          </a:p>
          <a:p>
            <a:pPr>
              <a:defRPr sz="1600"/>
            </a:pPr>
            <a:r>
              <a:t>Ray G. is in charge of the Cocaine Anonymous phone number. It rings on an answering machine in a small Beverly Glen Hospital room and Ray G. returns all calls. The room and phone machine are provided by Beverly Glen Hospital.</a:t>
            </a:r>
          </a:p>
          <a:p>
            <a:pPr>
              <a:defRPr sz="1600"/>
            </a:pPr>
          </a:p>
          <a:p>
            <a:pPr>
              <a:defRPr sz="1600"/>
            </a:pPr>
            <a:r>
              <a:t>Ray G. manages the hotline for the first year. “If any of you called in the first year of existence of Cocaine Anonymous and talked to the man on the telephone, that was Ray</a:t>
            </a:r>
            <a:r>
              <a:t> because he</a:t>
            </a:r>
            <a:r>
              <a:t> took all the calls for the first</a:t>
            </a:r>
            <a:r>
              <a:t> </a:t>
            </a:r>
            <a:r>
              <a:t>year of Cocaine Anonymous.”</a:t>
            </a:r>
          </a:p>
          <a:p>
            <a:pPr>
              <a:defRPr sz="1600"/>
            </a:pPr>
          </a:p>
          <a:p>
            <a:pPr>
              <a:defRPr b="1" sz="1700"/>
            </a:pPr>
            <a:r>
              <a:rPr sz="1600"/>
              <a:t>Pictured Right: Early Ray G. Meeting List</a:t>
            </a:r>
            <a:r>
              <a:rPr b="0" sz="1600"/>
              <a:t> *Note the Tuesday Meeting is the A.A. Whatever Meeting.</a:t>
            </a:r>
          </a:p>
        </p:txBody>
      </p:sp>
      <p:pic>
        <p:nvPicPr>
          <p:cNvPr id="309" name="Picture 3" descr="Picture 3"/>
          <p:cNvPicPr>
            <a:picLocks noChangeAspect="1"/>
          </p:cNvPicPr>
          <p:nvPr/>
        </p:nvPicPr>
        <p:blipFill>
          <a:blip r:embed="rId2">
            <a:extLst/>
          </a:blip>
          <a:stretch>
            <a:fillRect/>
          </a:stretch>
        </p:blipFill>
        <p:spPr>
          <a:xfrm>
            <a:off x="4921255" y="540820"/>
            <a:ext cx="3227201" cy="5940737"/>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itle 1"/>
          <p:cNvSpPr txBox="1"/>
          <p:nvPr>
            <p:ph type="title"/>
          </p:nvPr>
        </p:nvSpPr>
        <p:spPr>
          <a:xfrm>
            <a:off x="1057828" y="157463"/>
            <a:ext cx="7315201" cy="1020763"/>
          </a:xfrm>
          <a:prstGeom prst="rect">
            <a:avLst/>
          </a:prstGeom>
        </p:spPr>
        <p:txBody>
          <a:bodyPr/>
          <a:lstStyle/>
          <a:p>
            <a:pPr defTabSz="379475">
              <a:defRPr b="1" sz="2573"/>
            </a:pPr>
            <a:r>
              <a:t>Cocaine Anonymous World Services</a:t>
            </a:r>
            <a:r>
              <a:rPr sz="1909"/>
              <a:t> </a:t>
            </a:r>
            <a:br>
              <a:rPr sz="1909"/>
            </a:br>
            <a:r>
              <a:rPr sz="1909"/>
              <a:t>Non-profit corporation effective June 18, 1984</a:t>
            </a:r>
            <a:br>
              <a:rPr sz="1909"/>
            </a:br>
          </a:p>
        </p:txBody>
      </p:sp>
      <p:pic>
        <p:nvPicPr>
          <p:cNvPr id="312" name="Picture 5" descr="Picture 5"/>
          <p:cNvPicPr>
            <a:picLocks noChangeAspect="1"/>
          </p:cNvPicPr>
          <p:nvPr/>
        </p:nvPicPr>
        <p:blipFill>
          <a:blip r:embed="rId2">
            <a:extLst/>
          </a:blip>
          <a:stretch>
            <a:fillRect/>
          </a:stretch>
        </p:blipFill>
        <p:spPr>
          <a:xfrm>
            <a:off x="3338085" y="1026132"/>
            <a:ext cx="5554493" cy="2699671"/>
          </a:xfrm>
          <a:prstGeom prst="rect">
            <a:avLst/>
          </a:prstGeom>
          <a:ln w="12700">
            <a:solidFill>
              <a:srgbClr val="000000"/>
            </a:solidFill>
            <a:miter lim="400000"/>
          </a:ln>
        </p:spPr>
      </p:pic>
      <p:pic>
        <p:nvPicPr>
          <p:cNvPr id="313" name="Picture 6" descr="Picture 6"/>
          <p:cNvPicPr>
            <a:picLocks noChangeAspect="1"/>
          </p:cNvPicPr>
          <p:nvPr/>
        </p:nvPicPr>
        <p:blipFill>
          <a:blip r:embed="rId3">
            <a:extLst/>
          </a:blip>
          <a:stretch>
            <a:fillRect/>
          </a:stretch>
        </p:blipFill>
        <p:spPr>
          <a:xfrm>
            <a:off x="3330862" y="3852156"/>
            <a:ext cx="5568939" cy="2369033"/>
          </a:xfrm>
          <a:prstGeom prst="rect">
            <a:avLst/>
          </a:prstGeom>
          <a:ln w="12700">
            <a:solidFill>
              <a:srgbClr val="000000"/>
            </a:solidFill>
            <a:miter lim="400000"/>
          </a:ln>
        </p:spPr>
      </p:pic>
      <p:sp>
        <p:nvSpPr>
          <p:cNvPr id="314" name="In the beginning, C.A. was “Cocaine Anonymous of Los Angeles.” But, due to the number of C.A. fellowships emerging across the country  in the first two years, it was decided that a guiding organization for the country was needed.…"/>
          <p:cNvSpPr txBox="1"/>
          <p:nvPr/>
        </p:nvSpPr>
        <p:spPr>
          <a:xfrm>
            <a:off x="294104" y="1025473"/>
            <a:ext cx="2785084" cy="512379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700"/>
            </a:pPr>
            <a:r>
              <a:t>In the beginning, C.A. was “Cocaine Anonymous of Los Angeles.” But, due to the number of C.A. fellowships emerging across the country  in the first two years, it was decided that a guiding organization for the country was needed.</a:t>
            </a:r>
          </a:p>
          <a:p>
            <a:pPr>
              <a:defRPr sz="1700"/>
            </a:pPr>
          </a:p>
          <a:p>
            <a:pPr>
              <a:defRPr sz="1700"/>
            </a:pPr>
            <a:r>
              <a:t>In 1984 “Cocaine Anonymous World Services” was created. They retained a lawyer to expedite forming a non-profit corporation. The elected 3 trustees (Ray Grossa, Gil Mosko, and Jonathan Segal) and created an office board of a number of people.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another-rough-old-and-worn-parchment-paper.jpg" descr="another-rough-old-and-worn-parchment-paper.jpg"/>
          <p:cNvPicPr>
            <a:picLocks noChangeAspect="1"/>
          </p:cNvPicPr>
          <p:nvPr/>
        </p:nvPicPr>
        <p:blipFill>
          <a:blip r:embed="rId3">
            <a:extLst/>
          </a:blip>
          <a:stretch>
            <a:fillRect/>
          </a:stretch>
        </p:blipFill>
        <p:spPr>
          <a:xfrm>
            <a:off x="-131" y="48798"/>
            <a:ext cx="9144440" cy="6825578"/>
          </a:xfrm>
          <a:prstGeom prst="rect">
            <a:avLst/>
          </a:prstGeom>
          <a:ln w="12700">
            <a:miter lim="400000"/>
          </a:ln>
        </p:spPr>
      </p:pic>
      <p:pic>
        <p:nvPicPr>
          <p:cNvPr id="241" name="The-History-Eraser-Button-Clip.mp4" descr="The-History-Eraser-Button-Clip.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300919" y="327959"/>
            <a:ext cx="8542162" cy="4804967"/>
          </a:xfrm>
          <a:prstGeom prst="rect">
            <a:avLst/>
          </a:prstGeom>
          <a:ln w="12700">
            <a:miter lim="400000"/>
          </a:ln>
        </p:spPr>
      </p:pic>
      <p:sp>
        <p:nvSpPr>
          <p:cNvPr id="242" name="Ren &amp; Stimpy explain the role of an archivist."/>
          <p:cNvSpPr txBox="1"/>
          <p:nvPr/>
        </p:nvSpPr>
        <p:spPr>
          <a:xfrm>
            <a:off x="103695" y="5554238"/>
            <a:ext cx="8936610"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lvl1pPr>
          </a:lstStyle>
          <a:p>
            <a:pPr/>
            <a:r>
              <a:t>Ren &amp; Stimpy explain the role of an archivist.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879" fill="hold"/>
                                        <p:tgtEl>
                                          <p:spTgt spid="2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1"/>
                </p:tgtEl>
              </p:cMediaNode>
            </p:video>
            <p:seq concurrent="1" prevAc="none" nextAc="seek">
              <p:cTn id="8" evtFilter="cancelBubble" nodeType="interactiveSeq" restart="whenNotActive" fill="hold">
                <p:stCondLst>
                  <p:cond delay="0" evt="onClick">
                    <p:tgtEl>
                      <p:spTgt spid="24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41"/>
                                        </p:tgtEl>
                                      </p:cBhvr>
                                    </p:cmd>
                                  </p:childTnLst>
                                </p:cTn>
                              </p:par>
                            </p:childTnLst>
                          </p:cTn>
                        </p:par>
                      </p:childTnLst>
                    </p:cTn>
                  </p:par>
                </p:childTnLst>
              </p:cTn>
              <p:nextCondLst>
                <p:cond delay="0" evt="onClick">
                  <p:tgtEl>
                    <p:spTgt spid="24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itle 1"/>
          <p:cNvSpPr txBox="1"/>
          <p:nvPr>
            <p:ph type="title"/>
          </p:nvPr>
        </p:nvSpPr>
        <p:spPr>
          <a:xfrm>
            <a:off x="1169363" y="98486"/>
            <a:ext cx="7315201" cy="806469"/>
          </a:xfrm>
          <a:prstGeom prst="rect">
            <a:avLst/>
          </a:prstGeom>
        </p:spPr>
        <p:txBody>
          <a:bodyPr/>
          <a:lstStyle>
            <a:lvl1pPr>
              <a:defRPr b="1" sz="3600"/>
            </a:lvl1pPr>
          </a:lstStyle>
          <a:p>
            <a:pPr/>
            <a:r>
              <a:t>1st C.A. Chips - 1983</a:t>
            </a:r>
          </a:p>
        </p:txBody>
      </p:sp>
      <p:pic>
        <p:nvPicPr>
          <p:cNvPr id="317" name="Content Placeholder 3" descr="Content Placeholder 3"/>
          <p:cNvPicPr>
            <a:picLocks noChangeAspect="1"/>
          </p:cNvPicPr>
          <p:nvPr/>
        </p:nvPicPr>
        <p:blipFill>
          <a:blip r:embed="rId2">
            <a:extLst/>
          </a:blip>
          <a:stretch>
            <a:fillRect/>
          </a:stretch>
        </p:blipFill>
        <p:spPr>
          <a:xfrm>
            <a:off x="3236874" y="2415508"/>
            <a:ext cx="5743145" cy="4362090"/>
          </a:xfrm>
          <a:prstGeom prst="rect">
            <a:avLst/>
          </a:prstGeom>
          <a:ln w="12700">
            <a:miter lim="400000"/>
          </a:ln>
        </p:spPr>
      </p:pic>
      <p:sp>
        <p:nvSpPr>
          <p:cNvPr id="318" name="TextBox 4"/>
          <p:cNvSpPr txBox="1"/>
          <p:nvPr/>
        </p:nvSpPr>
        <p:spPr>
          <a:xfrm>
            <a:off x="273019" y="970086"/>
            <a:ext cx="2844605" cy="3266788"/>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r>
              <a:t>C.A. Chips were created with the hope that they would be a unifying factor in the young fellowship.</a:t>
            </a:r>
          </a:p>
          <a:p>
            <a:pPr/>
          </a:p>
          <a:p>
            <a:pPr/>
            <a:r>
              <a:t>Unfortunately, the hard, white square chip with letters and numbers would easily wear off and relapsing addicts would use them to chop cocaine.</a:t>
            </a:r>
          </a:p>
        </p:txBody>
      </p:sp>
      <p:sp>
        <p:nvSpPr>
          <p:cNvPr id="319" name="TextBox 5"/>
          <p:cNvSpPr txBox="1"/>
          <p:nvPr/>
        </p:nvSpPr>
        <p:spPr>
          <a:xfrm>
            <a:off x="3290694" y="985500"/>
            <a:ext cx="5635505" cy="1222088"/>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r>
              <a:t>Business meetings occur</a:t>
            </a:r>
            <a:r>
              <a:t>red</a:t>
            </a:r>
            <a:r>
              <a:t> every Tuesday night at </a:t>
            </a:r>
            <a:r>
              <a:t>the home of </a:t>
            </a:r>
            <a:r>
              <a:t>Johnny S. (May/June 1983) to work on </a:t>
            </a:r>
            <a:r>
              <a:t>public information, phone lines, </a:t>
            </a:r>
            <a:r>
              <a:t>format</a:t>
            </a:r>
            <a:r>
              <a:t>s,</a:t>
            </a:r>
            <a:r>
              <a:t> steps, traditions, chips, and logo. Meetings go on for hours.</a:t>
            </a:r>
          </a:p>
        </p:txBody>
      </p:sp>
      <p:pic>
        <p:nvPicPr>
          <p:cNvPr id="320" name="Picture 6" descr="Picture 6"/>
          <p:cNvPicPr>
            <a:picLocks noChangeAspect="1"/>
          </p:cNvPicPr>
          <p:nvPr/>
        </p:nvPicPr>
        <p:blipFill>
          <a:blip r:embed="rId3">
            <a:extLst/>
          </a:blip>
          <a:stretch>
            <a:fillRect/>
          </a:stretch>
        </p:blipFill>
        <p:spPr>
          <a:xfrm>
            <a:off x="243284" y="4502074"/>
            <a:ext cx="2904075" cy="223368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itle 1"/>
          <p:cNvSpPr txBox="1"/>
          <p:nvPr>
            <p:ph type="title"/>
          </p:nvPr>
        </p:nvSpPr>
        <p:spPr>
          <a:xfrm>
            <a:off x="1351429" y="126720"/>
            <a:ext cx="7315201" cy="792163"/>
          </a:xfrm>
          <a:prstGeom prst="rect">
            <a:avLst/>
          </a:prstGeom>
        </p:spPr>
        <p:txBody>
          <a:bodyPr/>
          <a:lstStyle>
            <a:lvl1pPr>
              <a:defRPr b="1" sz="2800"/>
            </a:lvl1pPr>
          </a:lstStyle>
          <a:p>
            <a:pPr/>
            <a:r>
              <a:t>Early C.A. Metal Sobriety Coin</a:t>
            </a:r>
          </a:p>
        </p:txBody>
      </p:sp>
      <p:pic>
        <p:nvPicPr>
          <p:cNvPr id="323" name="Content Placeholder 5" descr="Content Placeholder 5"/>
          <p:cNvPicPr>
            <a:picLocks noChangeAspect="1"/>
          </p:cNvPicPr>
          <p:nvPr/>
        </p:nvPicPr>
        <p:blipFill>
          <a:blip r:embed="rId2">
            <a:extLst/>
          </a:blip>
          <a:stretch>
            <a:fillRect/>
          </a:stretch>
        </p:blipFill>
        <p:spPr>
          <a:xfrm>
            <a:off x="1236671" y="1229868"/>
            <a:ext cx="3426972" cy="3547569"/>
          </a:xfrm>
          <a:prstGeom prst="rect">
            <a:avLst/>
          </a:prstGeom>
          <a:ln w="12700">
            <a:miter lim="400000"/>
          </a:ln>
        </p:spPr>
      </p:pic>
      <p:pic>
        <p:nvPicPr>
          <p:cNvPr id="324" name="Picture 6" descr="Picture 6"/>
          <p:cNvPicPr>
            <a:picLocks noChangeAspect="1"/>
          </p:cNvPicPr>
          <p:nvPr/>
        </p:nvPicPr>
        <p:blipFill>
          <a:blip r:embed="rId3">
            <a:extLst/>
          </a:blip>
          <a:stretch>
            <a:fillRect/>
          </a:stretch>
        </p:blipFill>
        <p:spPr>
          <a:xfrm>
            <a:off x="5080478" y="1229868"/>
            <a:ext cx="3496598" cy="3547569"/>
          </a:xfrm>
          <a:prstGeom prst="rect">
            <a:avLst/>
          </a:prstGeom>
          <a:ln w="12700">
            <a:miter lim="400000"/>
          </a:ln>
        </p:spPr>
      </p:pic>
      <p:sp>
        <p:nvSpPr>
          <p:cNvPr id="325" name="TextBox 4"/>
          <p:cNvSpPr txBox="1"/>
          <p:nvPr/>
        </p:nvSpPr>
        <p:spPr>
          <a:xfrm>
            <a:off x="1402976" y="770964"/>
            <a:ext cx="297333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N. California “Calligraphy”</a:t>
            </a:r>
            <a:r>
              <a:t> Font</a:t>
            </a:r>
          </a:p>
        </p:txBody>
      </p:sp>
      <p:sp>
        <p:nvSpPr>
          <p:cNvPr id="326" name="TextBox 7"/>
          <p:cNvSpPr txBox="1"/>
          <p:nvPr/>
        </p:nvSpPr>
        <p:spPr>
          <a:xfrm>
            <a:off x="5293273" y="770964"/>
            <a:ext cx="3273730"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1 Year - Roman Numeral</a:t>
            </a:r>
          </a:p>
        </p:txBody>
      </p:sp>
      <p:sp>
        <p:nvSpPr>
          <p:cNvPr id="327" name="TextBox 8"/>
          <p:cNvSpPr txBox="1"/>
          <p:nvPr/>
        </p:nvSpPr>
        <p:spPr>
          <a:xfrm>
            <a:off x="1240405" y="4876800"/>
            <a:ext cx="7446395" cy="165669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700"/>
            </a:pPr>
            <a:r>
              <a:t>Johnny S. was asked to come up with three words to epitomize the spirit of Cocaine Anonymous. Originally it was “Hope, Faith and Willingness.” But “Willingness” was too long. At the time, Johnny was listening to a speech by John F. Kennedy about having courage to do difficult things in your life. Johnny decided that the word “</a:t>
            </a:r>
            <a:r>
              <a:rPr i="1"/>
              <a:t>Courage” </a:t>
            </a:r>
            <a:r>
              <a:t>was appropriate because it fit nicely in the circle, and he felt “it took courage to walk into the doors of C.A.”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Title 1"/>
          <p:cNvSpPr txBox="1"/>
          <p:nvPr>
            <p:ph type="title"/>
          </p:nvPr>
        </p:nvSpPr>
        <p:spPr>
          <a:xfrm>
            <a:off x="1057535" y="102149"/>
            <a:ext cx="7315201" cy="497307"/>
          </a:xfrm>
          <a:prstGeom prst="rect">
            <a:avLst/>
          </a:prstGeom>
        </p:spPr>
        <p:txBody>
          <a:bodyPr/>
          <a:lstStyle>
            <a:lvl1pPr>
              <a:defRPr b="1" sz="2800"/>
            </a:lvl1pPr>
          </a:lstStyle>
          <a:p>
            <a:pPr/>
            <a:r>
              <a:t>Early C.A. Northern California Sobriety Chips</a:t>
            </a:r>
          </a:p>
        </p:txBody>
      </p:sp>
      <p:pic>
        <p:nvPicPr>
          <p:cNvPr id="330" name="Picture 5" descr="Picture 5"/>
          <p:cNvPicPr>
            <a:picLocks noChangeAspect="1"/>
          </p:cNvPicPr>
          <p:nvPr/>
        </p:nvPicPr>
        <p:blipFill>
          <a:blip r:embed="rId2">
            <a:extLst/>
          </a:blip>
          <a:stretch>
            <a:fillRect/>
          </a:stretch>
        </p:blipFill>
        <p:spPr>
          <a:xfrm>
            <a:off x="210105" y="3600306"/>
            <a:ext cx="8723790" cy="3021150"/>
          </a:xfrm>
          <a:prstGeom prst="rect">
            <a:avLst/>
          </a:prstGeom>
          <a:ln w="12700">
            <a:miter lim="400000"/>
          </a:ln>
        </p:spPr>
      </p:pic>
      <p:pic>
        <p:nvPicPr>
          <p:cNvPr id="331" name="Picture 6" descr="Picture 6"/>
          <p:cNvPicPr>
            <a:picLocks noChangeAspect="1"/>
          </p:cNvPicPr>
          <p:nvPr/>
        </p:nvPicPr>
        <p:blipFill>
          <a:blip r:embed="rId3">
            <a:extLst/>
          </a:blip>
          <a:stretch>
            <a:fillRect/>
          </a:stretch>
        </p:blipFill>
        <p:spPr>
          <a:xfrm>
            <a:off x="225964" y="679802"/>
            <a:ext cx="3094845" cy="2840158"/>
          </a:xfrm>
          <a:prstGeom prst="rect">
            <a:avLst/>
          </a:prstGeom>
          <a:ln w="12700">
            <a:miter lim="400000"/>
          </a:ln>
        </p:spPr>
      </p:pic>
      <p:sp>
        <p:nvSpPr>
          <p:cNvPr id="332" name="TextBox 7"/>
          <p:cNvSpPr txBox="1"/>
          <p:nvPr/>
        </p:nvSpPr>
        <p:spPr>
          <a:xfrm>
            <a:off x="3468499" y="1027111"/>
            <a:ext cx="5338958" cy="1876882"/>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Since Northern California had the first metal chip, the chip company would not make chips for C.A. World Service. In 1987 Northern California deeded to C.A. World Services the right to make metal chips with the C.A. logo that was voted on in 1986 first World Service Conference.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TextBox 4"/>
          <p:cNvSpPr txBox="1"/>
          <p:nvPr/>
        </p:nvSpPr>
        <p:spPr>
          <a:xfrm>
            <a:off x="760916" y="302949"/>
            <a:ext cx="2438401" cy="9923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lvl1pPr>
          </a:lstStyle>
          <a:p>
            <a:pPr/>
            <a:r>
              <a:t>Early C.A. Media Hype</a:t>
            </a:r>
          </a:p>
        </p:txBody>
      </p:sp>
      <p:pic>
        <p:nvPicPr>
          <p:cNvPr id="335" name="Picture 6" descr="Picture 6"/>
          <p:cNvPicPr>
            <a:picLocks noChangeAspect="1"/>
          </p:cNvPicPr>
          <p:nvPr/>
        </p:nvPicPr>
        <p:blipFill>
          <a:blip r:embed="rId2">
            <a:extLst/>
          </a:blip>
          <a:stretch>
            <a:fillRect/>
          </a:stretch>
        </p:blipFill>
        <p:spPr>
          <a:xfrm>
            <a:off x="3993065" y="151051"/>
            <a:ext cx="4924872" cy="6555898"/>
          </a:xfrm>
          <a:prstGeom prst="rect">
            <a:avLst/>
          </a:prstGeom>
          <a:ln w="12700">
            <a:miter lim="400000"/>
          </a:ln>
        </p:spPr>
      </p:pic>
      <p:sp>
        <p:nvSpPr>
          <p:cNvPr id="336" name="TextBox 3"/>
          <p:cNvSpPr txBox="1"/>
          <p:nvPr/>
        </p:nvSpPr>
        <p:spPr>
          <a:xfrm>
            <a:off x="570416" y="1669303"/>
            <a:ext cx="2819401" cy="4443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April 11, 1983, Time Magazine Cover features a story on fighting cocaine’s grip on millions of users. The article references Cocaine Anonymous…”In Los Angeles, new Cocaine Anonymous groups draw 700 people to weekly meetings.”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Picture 7" descr="Picture 7"/>
          <p:cNvPicPr>
            <a:picLocks noChangeAspect="1"/>
          </p:cNvPicPr>
          <p:nvPr/>
        </p:nvPicPr>
        <p:blipFill>
          <a:blip r:embed="rId2">
            <a:extLst/>
          </a:blip>
          <a:stretch>
            <a:fillRect/>
          </a:stretch>
        </p:blipFill>
        <p:spPr>
          <a:xfrm>
            <a:off x="2379488" y="1034891"/>
            <a:ext cx="6598411" cy="5665773"/>
          </a:xfrm>
          <a:prstGeom prst="rect">
            <a:avLst/>
          </a:prstGeom>
          <a:ln w="12700">
            <a:solidFill>
              <a:srgbClr val="000000"/>
            </a:solidFill>
            <a:miter lim="400000"/>
          </a:ln>
        </p:spPr>
      </p:pic>
      <p:sp>
        <p:nvSpPr>
          <p:cNvPr id="339" name="TextBox 8"/>
          <p:cNvSpPr txBox="1"/>
          <p:nvPr/>
        </p:nvSpPr>
        <p:spPr>
          <a:xfrm>
            <a:off x="136127" y="1031895"/>
            <a:ext cx="2114220" cy="538357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2400"/>
            </a:pPr>
            <a:r>
              <a:rPr b="1" sz="2200"/>
              <a:t>May 8, 1983, The Los Angeles Herald Examiner</a:t>
            </a:r>
            <a:r>
              <a:rPr sz="2200"/>
              <a:t> publishes an extensive article on cocaine abuse in the canyons of Beverly Hills and the streets of South Central L.A. The article highlights the good works of Cocaine Anonymous.</a:t>
            </a:r>
            <a:r>
              <a:t> </a:t>
            </a:r>
          </a:p>
        </p:txBody>
      </p:sp>
      <p:sp>
        <p:nvSpPr>
          <p:cNvPr id="340" name="TextBox 9"/>
          <p:cNvSpPr txBox="1"/>
          <p:nvPr/>
        </p:nvSpPr>
        <p:spPr>
          <a:xfrm>
            <a:off x="656944" y="131773"/>
            <a:ext cx="7772401" cy="760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Media awareness and public information </a:t>
            </a:r>
          </a:p>
          <a:p>
            <a:pPr algn="ctr">
              <a:defRPr b="1" sz="2400"/>
            </a:pPr>
            <a:r>
              <a:t>was vital to the early growth of C.A.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Title 1"/>
          <p:cNvSpPr txBox="1"/>
          <p:nvPr>
            <p:ph type="title"/>
          </p:nvPr>
        </p:nvSpPr>
        <p:spPr>
          <a:xfrm>
            <a:off x="914400" y="159074"/>
            <a:ext cx="7315200" cy="1143001"/>
          </a:xfrm>
          <a:prstGeom prst="rect">
            <a:avLst/>
          </a:prstGeom>
        </p:spPr>
        <p:txBody>
          <a:bodyPr/>
          <a:lstStyle/>
          <a:p>
            <a:pPr>
              <a:defRPr b="1" sz="3600"/>
            </a:pPr>
            <a:r>
              <a:t>Chicago C.A. Inception – 1</a:t>
            </a:r>
            <a:r>
              <a:rPr baseline="30000"/>
              <a:t>st</a:t>
            </a:r>
            <a:r>
              <a:t> Meeting</a:t>
            </a:r>
            <a:br/>
            <a:r>
              <a:t>Thursday, May 5, 1983</a:t>
            </a:r>
          </a:p>
        </p:txBody>
      </p:sp>
      <p:pic>
        <p:nvPicPr>
          <p:cNvPr id="343" name="Picture 7" descr="Picture 7"/>
          <p:cNvPicPr>
            <a:picLocks noChangeAspect="1"/>
          </p:cNvPicPr>
          <p:nvPr/>
        </p:nvPicPr>
        <p:blipFill>
          <a:blip r:embed="rId2">
            <a:extLst/>
          </a:blip>
          <a:stretch>
            <a:fillRect/>
          </a:stretch>
        </p:blipFill>
        <p:spPr>
          <a:xfrm>
            <a:off x="354652" y="1724091"/>
            <a:ext cx="8434697" cy="4919386"/>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itle 1"/>
          <p:cNvSpPr txBox="1"/>
          <p:nvPr>
            <p:ph type="title"/>
          </p:nvPr>
        </p:nvSpPr>
        <p:spPr>
          <a:xfrm>
            <a:off x="-5710" y="298463"/>
            <a:ext cx="9155420" cy="941625"/>
          </a:xfrm>
          <a:prstGeom prst="rect">
            <a:avLst/>
          </a:prstGeom>
        </p:spPr>
        <p:txBody>
          <a:bodyPr/>
          <a:lstStyle/>
          <a:p>
            <a:pPr>
              <a:defRPr b="1" sz="2800"/>
            </a:pPr>
            <a:r>
              <a:t>Chicago C.A. Inception – 1</a:t>
            </a:r>
            <a:r>
              <a:rPr baseline="30000"/>
              <a:t>st</a:t>
            </a:r>
            <a:r>
              <a:t> Meeting</a:t>
            </a:r>
            <a:br/>
            <a:r>
              <a:t>Thursday, May 5, 1983</a:t>
            </a:r>
          </a:p>
        </p:txBody>
      </p:sp>
      <p:sp>
        <p:nvSpPr>
          <p:cNvPr id="346" name="TextBox 3"/>
          <p:cNvSpPr txBox="1"/>
          <p:nvPr/>
        </p:nvSpPr>
        <p:spPr>
          <a:xfrm>
            <a:off x="360657" y="1542890"/>
            <a:ext cx="3973370" cy="2599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600"/>
            </a:pPr>
            <a:r>
              <a:rPr b="1"/>
              <a:t>Tony S., and Greg D.</a:t>
            </a:r>
            <a:r>
              <a:t>, original C.A. Members of Chicago, gets the first meeting going at the Martha Washington Hospital. </a:t>
            </a:r>
          </a:p>
          <a:p>
            <a:pPr>
              <a:defRPr sz="1600"/>
            </a:pPr>
          </a:p>
          <a:p>
            <a:pPr>
              <a:defRPr sz="1600"/>
            </a:pPr>
            <a:r>
              <a:t>There was a recovery center in the hospital and Tony was given a room for an answering machine and phone number for the beginnings of Chicago C.A. Then a second meeting soon afterwards started on Tuesday night. </a:t>
            </a:r>
          </a:p>
        </p:txBody>
      </p:sp>
      <p:pic>
        <p:nvPicPr>
          <p:cNvPr id="347" name="Picture 4" descr="Picture 4"/>
          <p:cNvPicPr>
            <a:picLocks noChangeAspect="1"/>
          </p:cNvPicPr>
          <p:nvPr/>
        </p:nvPicPr>
        <p:blipFill>
          <a:blip r:embed="rId2">
            <a:extLst/>
          </a:blip>
          <a:stretch>
            <a:fillRect/>
          </a:stretch>
        </p:blipFill>
        <p:spPr>
          <a:xfrm>
            <a:off x="4539384" y="1437343"/>
            <a:ext cx="4267201" cy="2810387"/>
          </a:xfrm>
          <a:prstGeom prst="rect">
            <a:avLst/>
          </a:prstGeom>
          <a:ln w="12700">
            <a:miter lim="400000"/>
          </a:ln>
        </p:spPr>
      </p:pic>
      <p:sp>
        <p:nvSpPr>
          <p:cNvPr id="348" name="Tony S. (Chicago C.A.), was responsible for writing the 1st draft of, “To The Newcomer” (1st C.A. Pamphlet) and “Who is a Cocaine Addict?”…"/>
          <p:cNvSpPr txBox="1"/>
          <p:nvPr/>
        </p:nvSpPr>
        <p:spPr>
          <a:xfrm>
            <a:off x="344990" y="4451336"/>
            <a:ext cx="8454020" cy="1583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600"/>
            </a:pPr>
            <a:r>
              <a:rPr b="1"/>
              <a:t>Tony S.</a:t>
            </a:r>
            <a:r>
              <a:t> (Chicago C.A.), was responsible for writing the 1</a:t>
            </a:r>
            <a:r>
              <a:rPr baseline="29000"/>
              <a:t>st</a:t>
            </a:r>
            <a:r>
              <a:t> draft of, “To The Newcomer” (1</a:t>
            </a:r>
            <a:r>
              <a:rPr baseline="29000"/>
              <a:t>st</a:t>
            </a:r>
            <a:r>
              <a:t> C.A. Pamphlet) and “Who is a Cocaine Addict?”</a:t>
            </a:r>
          </a:p>
          <a:p>
            <a:pPr>
              <a:defRPr sz="1600"/>
            </a:pPr>
          </a:p>
          <a:p>
            <a:pPr>
              <a:defRPr sz="1600"/>
            </a:pPr>
            <a:r>
              <a:t>The fellowship in Los Angeles loved the piece, “To The Newcomer,” and it was immediately incorporated it into C.A. Meetings and Starter Kits. This piece of literature is still with us today. And it has never been changed.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Title 1"/>
          <p:cNvSpPr txBox="1"/>
          <p:nvPr>
            <p:ph type="title"/>
          </p:nvPr>
        </p:nvSpPr>
        <p:spPr>
          <a:xfrm>
            <a:off x="745011" y="504881"/>
            <a:ext cx="7315201" cy="1143001"/>
          </a:xfrm>
          <a:prstGeom prst="rect">
            <a:avLst/>
          </a:prstGeom>
        </p:spPr>
        <p:txBody>
          <a:bodyPr/>
          <a:lstStyle>
            <a:lvl1pPr>
              <a:defRPr b="1" sz="3600"/>
            </a:lvl1pPr>
          </a:lstStyle>
          <a:p>
            <a:pPr/>
            <a:r>
              <a:t>Early C.A. Chicago 1983-1986 Prototype Octagonal Sobriety Chips</a:t>
            </a:r>
          </a:p>
        </p:txBody>
      </p:sp>
      <p:pic>
        <p:nvPicPr>
          <p:cNvPr id="351" name="Picture 4" descr="Picture 4"/>
          <p:cNvPicPr>
            <a:picLocks noChangeAspect="1"/>
          </p:cNvPicPr>
          <p:nvPr/>
        </p:nvPicPr>
        <p:blipFill>
          <a:blip r:embed="rId2">
            <a:extLst/>
          </a:blip>
          <a:stretch>
            <a:fillRect/>
          </a:stretch>
        </p:blipFill>
        <p:spPr>
          <a:xfrm>
            <a:off x="183558" y="2049141"/>
            <a:ext cx="8776884" cy="2190995"/>
          </a:xfrm>
          <a:prstGeom prst="rect">
            <a:avLst/>
          </a:prstGeom>
          <a:ln w="12700">
            <a:miter lim="400000"/>
          </a:ln>
        </p:spPr>
      </p:pic>
      <p:sp>
        <p:nvSpPr>
          <p:cNvPr id="352" name="TextBox 6"/>
          <p:cNvSpPr txBox="1"/>
          <p:nvPr/>
        </p:nvSpPr>
        <p:spPr>
          <a:xfrm>
            <a:off x="203979" y="4545341"/>
            <a:ext cx="8678330" cy="1497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The Octagonal Shape of Chicago’s Sobriety Chip was chosen because it replicates a “traffic stop sign” signifying the amount of time a C.A. Member had “stopped” using cocaine. The early “C.A.” logo (pictured right) was designed by Randy R. of Chicago.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TextBox 7"/>
          <p:cNvSpPr txBox="1"/>
          <p:nvPr/>
        </p:nvSpPr>
        <p:spPr>
          <a:xfrm>
            <a:off x="228600" y="5029200"/>
            <a:ext cx="861060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 </a:t>
            </a:r>
          </a:p>
        </p:txBody>
      </p:sp>
      <p:pic>
        <p:nvPicPr>
          <p:cNvPr id="355" name="atlanta-georgia-early-chips copy.jpg" descr="atlanta-georgia-early-chips copy.jpg"/>
          <p:cNvPicPr>
            <a:picLocks noChangeAspect="1"/>
          </p:cNvPicPr>
          <p:nvPr/>
        </p:nvPicPr>
        <p:blipFill>
          <a:blip r:embed="rId2">
            <a:extLst/>
          </a:blip>
          <a:stretch>
            <a:fillRect/>
          </a:stretch>
        </p:blipFill>
        <p:spPr>
          <a:xfrm>
            <a:off x="2260106" y="15076"/>
            <a:ext cx="6908069" cy="6827848"/>
          </a:xfrm>
          <a:prstGeom prst="rect">
            <a:avLst/>
          </a:prstGeom>
          <a:ln w="12700">
            <a:solidFill>
              <a:srgbClr val="000000"/>
            </a:solidFill>
            <a:miter lim="400000"/>
          </a:ln>
        </p:spPr>
      </p:pic>
      <p:sp>
        <p:nvSpPr>
          <p:cNvPr id="356" name="TextBox 9"/>
          <p:cNvSpPr txBox="1"/>
          <p:nvPr/>
        </p:nvSpPr>
        <p:spPr>
          <a:xfrm>
            <a:off x="124220" y="1483496"/>
            <a:ext cx="2020187" cy="3869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b="1" sz="1600"/>
            </a:pPr>
            <a:r>
              <a:t>Early C.A. Atlanta, Georgia Sobriety Chips - 1985 - 1986</a:t>
            </a:r>
          </a:p>
          <a:p>
            <a:pPr>
              <a:defRPr sz="1600"/>
            </a:pPr>
          </a:p>
          <a:p>
            <a:pPr>
              <a:defRPr sz="1600"/>
            </a:pPr>
            <a:r>
              <a:t>Atlanta, Georgia had their own sobriety chips too. When Georgia was ratified as an Area at the 1st World Conference Feb. 8,9, 1986, it was agreed that they would buy their sobriety chips from World Services in L.A.</a:t>
            </a:r>
          </a:p>
        </p:txBody>
      </p:sp>
      <p:pic>
        <p:nvPicPr>
          <p:cNvPr id="357" name="Picture 8" descr="Picture 8"/>
          <p:cNvPicPr>
            <a:picLocks noChangeAspect="1"/>
          </p:cNvPicPr>
          <p:nvPr/>
        </p:nvPicPr>
        <p:blipFill>
          <a:blip r:embed="rId3">
            <a:extLst/>
          </a:blip>
          <a:stretch>
            <a:fillRect/>
          </a:stretch>
        </p:blipFill>
        <p:spPr>
          <a:xfrm>
            <a:off x="2494761" y="4770747"/>
            <a:ext cx="3817160" cy="199187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Title 1"/>
          <p:cNvSpPr txBox="1"/>
          <p:nvPr>
            <p:ph type="title"/>
          </p:nvPr>
        </p:nvSpPr>
        <p:spPr>
          <a:xfrm>
            <a:off x="1034393" y="36301"/>
            <a:ext cx="7315201" cy="522014"/>
          </a:xfrm>
          <a:prstGeom prst="rect">
            <a:avLst/>
          </a:prstGeom>
        </p:spPr>
        <p:txBody>
          <a:bodyPr/>
          <a:lstStyle>
            <a:lvl1pPr defTabSz="425195">
              <a:defRPr b="1" sz="3348"/>
            </a:lvl1pPr>
          </a:lstStyle>
          <a:p>
            <a:pPr/>
            <a:r>
              <a:t>The Early Days of C.A. in Atlanta, Georgia</a:t>
            </a:r>
          </a:p>
        </p:txBody>
      </p:sp>
      <p:sp>
        <p:nvSpPr>
          <p:cNvPr id="360" name="TextBox 7"/>
          <p:cNvSpPr txBox="1"/>
          <p:nvPr/>
        </p:nvSpPr>
        <p:spPr>
          <a:xfrm>
            <a:off x="228600" y="5029200"/>
            <a:ext cx="861060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 </a:t>
            </a:r>
          </a:p>
        </p:txBody>
      </p:sp>
      <p:sp>
        <p:nvSpPr>
          <p:cNvPr id="361" name="TextBox 9"/>
          <p:cNvSpPr txBox="1"/>
          <p:nvPr/>
        </p:nvSpPr>
        <p:spPr>
          <a:xfrm>
            <a:off x="343889" y="4130211"/>
            <a:ext cx="4127740" cy="23393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mn-lt"/>
                <a:ea typeface="+mn-ea"/>
                <a:cs typeface="+mn-cs"/>
                <a:sym typeface="Helvetica"/>
              </a:defRPr>
            </a:pPr>
            <a:r>
              <a:t>According to Leon K.,Dock Crandall, an A.A. member brought C.A. from California to Atlanta, Georgia in August of 1983 because many of his prospects were "cocaine junkies."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mn-lt"/>
                <a:ea typeface="+mn-ea"/>
                <a:cs typeface="+mn-cs"/>
                <a:sym typeface="Helvetica"/>
              </a:defRPr>
            </a:p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mn-lt"/>
                <a:ea typeface="+mn-ea"/>
                <a:cs typeface="+mn-cs"/>
                <a:sym typeface="Helvetica"/>
              </a:defRPr>
            </a:pPr>
            <a:r>
              <a:t>According to Leon K., says "Dock" was killed accidentally on a 12 Step call to one of his sponsees who had relapsed and was going to commit suicide with a shotgun. "Dock" tried to intervene and the shotgun accidentally discharged killing "Dock" November 26, 1985.</a:t>
            </a:r>
          </a:p>
        </p:txBody>
      </p:sp>
      <p:pic>
        <p:nvPicPr>
          <p:cNvPr id="362" name="Untitled.jpeg" descr="Untitled.jpeg"/>
          <p:cNvPicPr>
            <a:picLocks noChangeAspect="1"/>
          </p:cNvPicPr>
          <p:nvPr/>
        </p:nvPicPr>
        <p:blipFill>
          <a:blip r:embed="rId2">
            <a:extLst/>
          </a:blip>
          <a:stretch>
            <a:fillRect/>
          </a:stretch>
        </p:blipFill>
        <p:spPr>
          <a:xfrm>
            <a:off x="263185" y="656227"/>
            <a:ext cx="4140440" cy="2668039"/>
          </a:xfrm>
          <a:prstGeom prst="rect">
            <a:avLst/>
          </a:prstGeom>
          <a:ln w="12700">
            <a:miter lim="400000"/>
          </a:ln>
        </p:spPr>
      </p:pic>
      <p:pic>
        <p:nvPicPr>
          <p:cNvPr id="363" name="doc-crandall-plaque-1916-1985 copy.jpg" descr="doc-crandall-plaque-1916-1985 copy.jpg"/>
          <p:cNvPicPr>
            <a:picLocks noChangeAspect="1"/>
          </p:cNvPicPr>
          <p:nvPr/>
        </p:nvPicPr>
        <p:blipFill>
          <a:blip r:embed="rId3">
            <a:extLst/>
          </a:blip>
          <a:stretch>
            <a:fillRect/>
          </a:stretch>
        </p:blipFill>
        <p:spPr>
          <a:xfrm>
            <a:off x="4596362" y="653812"/>
            <a:ext cx="4308423" cy="5838844"/>
          </a:xfrm>
          <a:prstGeom prst="rect">
            <a:avLst/>
          </a:prstGeom>
          <a:ln w="12700">
            <a:miter lim="400000"/>
          </a:ln>
        </p:spPr>
      </p:pic>
      <p:sp>
        <p:nvSpPr>
          <p:cNvPr id="364" name="The Atlanta Constitution, Thursday, July 28, 1983, p. 26"/>
          <p:cNvSpPr txBox="1"/>
          <p:nvPr/>
        </p:nvSpPr>
        <p:spPr>
          <a:xfrm>
            <a:off x="594027" y="3357711"/>
            <a:ext cx="3276518" cy="2257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100"/>
            </a:lvl1pPr>
          </a:lstStyle>
          <a:p>
            <a:pPr/>
            <a:r>
              <a:t>The Atlanta Constitution, Thursday, July 28, 1983, p. 26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extBox 6"/>
          <p:cNvSpPr txBox="1"/>
          <p:nvPr/>
        </p:nvSpPr>
        <p:spPr>
          <a:xfrm>
            <a:off x="291862" y="1263520"/>
            <a:ext cx="6084159" cy="43309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Ottawa, Canada, monument of </a:t>
            </a:r>
            <a:r>
              <a:rPr b="1"/>
              <a:t>Sir Arthur George Doughty (1860-1936)</a:t>
            </a:r>
            <a:r>
              <a:t> A Canadian civil servant and Dominion Archivist and Keeper of the Public Records.</a:t>
            </a:r>
          </a:p>
          <a:p>
            <a:pPr>
              <a:defRPr sz="2800"/>
            </a:pPr>
          </a:p>
          <a:p>
            <a:pPr>
              <a:defRPr i="1" sz="2800"/>
            </a:pPr>
            <a:r>
              <a:t>"Of all national assets, archives are the most precious, they are the gifts of one generation to another, and the extent of our care of them marks the extent of our civilization.”</a:t>
            </a:r>
          </a:p>
        </p:txBody>
      </p:sp>
      <p:pic>
        <p:nvPicPr>
          <p:cNvPr id="247" name="Image" descr="Image"/>
          <p:cNvPicPr>
            <a:picLocks noChangeAspect="1"/>
          </p:cNvPicPr>
          <p:nvPr/>
        </p:nvPicPr>
        <p:blipFill>
          <a:blip r:embed="rId3">
            <a:extLst/>
          </a:blip>
          <a:stretch>
            <a:fillRect/>
          </a:stretch>
        </p:blipFill>
        <p:spPr>
          <a:xfrm>
            <a:off x="6632523" y="-4491"/>
            <a:ext cx="2505378" cy="3349808"/>
          </a:xfrm>
          <a:prstGeom prst="rect">
            <a:avLst/>
          </a:prstGeom>
          <a:ln w="12700">
            <a:miter lim="400000"/>
          </a:ln>
        </p:spPr>
      </p:pic>
      <p:pic>
        <p:nvPicPr>
          <p:cNvPr id="248" name="arthur-doughty-monument.jpg" descr="arthur-doughty-monument.jpg"/>
          <p:cNvPicPr>
            <a:picLocks noChangeAspect="1"/>
          </p:cNvPicPr>
          <p:nvPr/>
        </p:nvPicPr>
        <p:blipFill>
          <a:blip r:embed="rId4">
            <a:extLst/>
          </a:blip>
          <a:stretch>
            <a:fillRect/>
          </a:stretch>
        </p:blipFill>
        <p:spPr>
          <a:xfrm>
            <a:off x="6598071" y="3452067"/>
            <a:ext cx="2574281" cy="3366366"/>
          </a:xfrm>
          <a:prstGeom prst="rect">
            <a:avLst/>
          </a:prstGeom>
          <a:ln w="12700">
            <a:miter lim="400000"/>
          </a:ln>
        </p:spPr>
      </p:pic>
      <p:sp>
        <p:nvSpPr>
          <p:cNvPr id="249" name="The Purpose of an Archive"/>
          <p:cNvSpPr txBox="1"/>
          <p:nvPr/>
        </p:nvSpPr>
        <p:spPr>
          <a:xfrm>
            <a:off x="103696" y="363512"/>
            <a:ext cx="6460492" cy="4871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100"/>
            </a:lvl1pPr>
          </a:lstStyle>
          <a:p>
            <a:pPr/>
            <a:r>
              <a:t>The Purpose of an Archive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tle 1"/>
          <p:cNvSpPr txBox="1"/>
          <p:nvPr>
            <p:ph type="title"/>
          </p:nvPr>
        </p:nvSpPr>
        <p:spPr>
          <a:xfrm>
            <a:off x="1079439" y="22390"/>
            <a:ext cx="7315201" cy="792163"/>
          </a:xfrm>
          <a:prstGeom prst="rect">
            <a:avLst/>
          </a:prstGeom>
        </p:spPr>
        <p:txBody>
          <a:bodyPr/>
          <a:lstStyle>
            <a:lvl1pPr>
              <a:defRPr b="1" sz="4000"/>
            </a:lvl1pPr>
          </a:lstStyle>
          <a:p>
            <a:pPr/>
            <a:r>
              <a:t>Coc-Anon | Co-Anon 1983</a:t>
            </a:r>
          </a:p>
        </p:txBody>
      </p:sp>
      <p:pic>
        <p:nvPicPr>
          <p:cNvPr id="367" name="Picture 3" descr="Picture 3"/>
          <p:cNvPicPr>
            <a:picLocks noChangeAspect="1"/>
          </p:cNvPicPr>
          <p:nvPr/>
        </p:nvPicPr>
        <p:blipFill>
          <a:blip r:embed="rId2">
            <a:extLst/>
          </a:blip>
          <a:stretch>
            <a:fillRect/>
          </a:stretch>
        </p:blipFill>
        <p:spPr>
          <a:xfrm>
            <a:off x="4596558" y="860025"/>
            <a:ext cx="4397646" cy="5941742"/>
          </a:xfrm>
          <a:prstGeom prst="rect">
            <a:avLst/>
          </a:prstGeom>
          <a:ln w="12700">
            <a:miter lim="400000"/>
          </a:ln>
        </p:spPr>
      </p:pic>
      <p:sp>
        <p:nvSpPr>
          <p:cNvPr id="368" name="TextBox 4"/>
          <p:cNvSpPr txBox="1"/>
          <p:nvPr/>
        </p:nvSpPr>
        <p:spPr>
          <a:xfrm>
            <a:off x="395806" y="1444549"/>
            <a:ext cx="3810001" cy="4315283"/>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2000"/>
            </a:pPr>
            <a:r>
              <a:t>Co-Anon was started by Johnny S.’s wife, Janine P. It was initially named Coc-Anon. </a:t>
            </a:r>
          </a:p>
          <a:p>
            <a:pPr>
              <a:defRPr sz="2000"/>
            </a:pPr>
          </a:p>
          <a:p>
            <a:pPr>
              <a:defRPr sz="2000"/>
            </a:pPr>
            <a:r>
              <a:t>Johnny S. reported his wife would get upset with him about having the meetings at their home all the time and Johnny S. suggests that C</a:t>
            </a:r>
            <a:r>
              <a:t>.</a:t>
            </a:r>
            <a:r>
              <a:t>A</a:t>
            </a:r>
            <a:r>
              <a:t>.</a:t>
            </a:r>
            <a:r>
              <a:t> needs a group like Al-Anon and that she should start it. </a:t>
            </a:r>
          </a:p>
          <a:p>
            <a:pPr>
              <a:defRPr sz="2000"/>
            </a:pPr>
          </a:p>
          <a:p>
            <a:pPr>
              <a:defRPr sz="2000"/>
            </a:pPr>
            <a:r>
              <a:t>Sometime during the second year of C</a:t>
            </a:r>
            <a:r>
              <a:t>.</a:t>
            </a:r>
            <a:r>
              <a:t>A</a:t>
            </a:r>
            <a:r>
              <a:t>.</a:t>
            </a:r>
            <a:r>
              <a:t>, she did.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TextBox 4"/>
          <p:cNvSpPr txBox="1"/>
          <p:nvPr/>
        </p:nvSpPr>
        <p:spPr>
          <a:xfrm>
            <a:off x="425224" y="150478"/>
            <a:ext cx="2740208" cy="198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1</a:t>
            </a:r>
            <a:r>
              <a:rPr baseline="30000"/>
              <a:t>st</a:t>
            </a:r>
            <a:r>
              <a:t> Year C.A. Anniversary November 1983</a:t>
            </a:r>
          </a:p>
        </p:txBody>
      </p:sp>
      <p:sp>
        <p:nvSpPr>
          <p:cNvPr id="371" name="TextBox 6"/>
          <p:cNvSpPr txBox="1"/>
          <p:nvPr/>
        </p:nvSpPr>
        <p:spPr>
          <a:xfrm>
            <a:off x="316882" y="2663027"/>
            <a:ext cx="3228703" cy="33388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000"/>
              </a:spcBef>
              <a:defRPr sz="2400"/>
            </a:lvl1pPr>
          </a:lstStyle>
          <a:p>
            <a:pPr/>
            <a:r>
              <a:t>January 3, 1984 – Santa Cruz Sentinel publishes Cocaine Anonymous just like Alcoholics Anonymous. One year after inception, C.A. in Southern California has more than 2000 members. </a:t>
            </a:r>
          </a:p>
        </p:txBody>
      </p:sp>
      <p:pic>
        <p:nvPicPr>
          <p:cNvPr id="372" name="CA_1st_Anniversary_Flyer_1983-11-19.png" descr="CA_1st_Anniversary_Flyer_1983-11-19.png"/>
          <p:cNvPicPr>
            <a:picLocks noChangeAspect="1"/>
          </p:cNvPicPr>
          <p:nvPr/>
        </p:nvPicPr>
        <p:blipFill>
          <a:blip r:embed="rId2">
            <a:extLst/>
          </a:blip>
          <a:stretch>
            <a:fillRect/>
          </a:stretch>
        </p:blipFill>
        <p:spPr>
          <a:xfrm>
            <a:off x="3824305" y="151913"/>
            <a:ext cx="5019079" cy="655417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itle 1"/>
          <p:cNvSpPr txBox="1"/>
          <p:nvPr>
            <p:ph type="title"/>
          </p:nvPr>
        </p:nvSpPr>
        <p:spPr>
          <a:xfrm>
            <a:off x="1024908" y="15167"/>
            <a:ext cx="7315201" cy="1143001"/>
          </a:xfrm>
          <a:prstGeom prst="rect">
            <a:avLst/>
          </a:prstGeom>
        </p:spPr>
        <p:txBody>
          <a:bodyPr/>
          <a:lstStyle/>
          <a:p>
            <a:pPr>
              <a:defRPr b="1" sz="2800"/>
            </a:pPr>
            <a:r>
              <a:t>1</a:t>
            </a:r>
            <a:r>
              <a:rPr baseline="30000"/>
              <a:t>st</a:t>
            </a:r>
            <a:r>
              <a:t> C.A. World Convention</a:t>
            </a:r>
            <a:br/>
            <a:r>
              <a:rPr b="0" i="1" sz="2400"/>
              <a:t>Seaside Unity &amp; Acceptance – Santa Barbara, CA - 1985</a:t>
            </a:r>
          </a:p>
        </p:txBody>
      </p:sp>
      <p:pic>
        <p:nvPicPr>
          <p:cNvPr id="375" name="Picture 4" descr="Picture 4"/>
          <p:cNvPicPr>
            <a:picLocks noChangeAspect="1"/>
          </p:cNvPicPr>
          <p:nvPr/>
        </p:nvPicPr>
        <p:blipFill>
          <a:blip r:embed="rId2">
            <a:extLst/>
          </a:blip>
          <a:stretch>
            <a:fillRect/>
          </a:stretch>
        </p:blipFill>
        <p:spPr>
          <a:xfrm>
            <a:off x="532772" y="1099663"/>
            <a:ext cx="3661840" cy="4258405"/>
          </a:xfrm>
          <a:prstGeom prst="rect">
            <a:avLst/>
          </a:prstGeom>
          <a:ln w="12700">
            <a:miter lim="400000"/>
          </a:ln>
        </p:spPr>
      </p:pic>
      <p:sp>
        <p:nvSpPr>
          <p:cNvPr id="376" name="TextBox 3"/>
          <p:cNvSpPr txBox="1"/>
          <p:nvPr/>
        </p:nvSpPr>
        <p:spPr>
          <a:xfrm>
            <a:off x="534450" y="5418907"/>
            <a:ext cx="3658483" cy="1267282"/>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b="1" sz="2000"/>
            </a:pPr>
            <a:r>
              <a:t>Convention Highlights: </a:t>
            </a:r>
            <a:r>
              <a:rPr b="0"/>
              <a:t>Over 600 people in attendance. People from as far away as the Bahamas and Hawaii to attend.</a:t>
            </a:r>
          </a:p>
        </p:txBody>
      </p:sp>
      <p:pic>
        <p:nvPicPr>
          <p:cNvPr id="377" name="Picture 6" descr="Picture 6"/>
          <p:cNvPicPr>
            <a:picLocks noChangeAspect="1"/>
          </p:cNvPicPr>
          <p:nvPr/>
        </p:nvPicPr>
        <p:blipFill>
          <a:blip r:embed="rId3">
            <a:extLst/>
          </a:blip>
          <a:stretch>
            <a:fillRect/>
          </a:stretch>
        </p:blipFill>
        <p:spPr>
          <a:xfrm>
            <a:off x="4993018" y="1123819"/>
            <a:ext cx="3581401" cy="2686051"/>
          </a:xfrm>
          <a:prstGeom prst="rect">
            <a:avLst/>
          </a:prstGeom>
          <a:ln w="12700">
            <a:miter lim="400000"/>
          </a:ln>
        </p:spPr>
      </p:pic>
      <p:pic>
        <p:nvPicPr>
          <p:cNvPr id="378" name="Picture 7" descr="Picture 7"/>
          <p:cNvPicPr>
            <a:picLocks noChangeAspect="1"/>
          </p:cNvPicPr>
          <p:nvPr/>
        </p:nvPicPr>
        <p:blipFill>
          <a:blip r:embed="rId4">
            <a:extLst/>
          </a:blip>
          <a:stretch>
            <a:fillRect/>
          </a:stretch>
        </p:blipFill>
        <p:spPr>
          <a:xfrm>
            <a:off x="5005718" y="4080452"/>
            <a:ext cx="3556001" cy="26670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itle 1"/>
          <p:cNvSpPr txBox="1"/>
          <p:nvPr>
            <p:ph type="title"/>
          </p:nvPr>
        </p:nvSpPr>
        <p:spPr>
          <a:xfrm>
            <a:off x="685438" y="0"/>
            <a:ext cx="7315201" cy="933823"/>
          </a:xfrm>
          <a:prstGeom prst="rect">
            <a:avLst/>
          </a:prstGeom>
        </p:spPr>
        <p:txBody>
          <a:bodyPr/>
          <a:lstStyle/>
          <a:p>
            <a:pPr>
              <a:defRPr b="1" sz="2800"/>
            </a:pPr>
            <a:r>
              <a:t>1</a:t>
            </a:r>
            <a:r>
              <a:rPr baseline="30000"/>
              <a:t>st</a:t>
            </a:r>
            <a:r>
              <a:t> C.A. World Convention</a:t>
            </a:r>
            <a:br/>
            <a:r>
              <a:rPr b="0" i="1" sz="2400"/>
              <a:t>Seaside Unity &amp; Acceptance – Santa Barbara, CA - 1985</a:t>
            </a:r>
          </a:p>
        </p:txBody>
      </p:sp>
      <p:sp>
        <p:nvSpPr>
          <p:cNvPr id="381" name="TextBox 3"/>
          <p:cNvSpPr txBox="1"/>
          <p:nvPr/>
        </p:nvSpPr>
        <p:spPr>
          <a:xfrm>
            <a:off x="237630" y="1759695"/>
            <a:ext cx="3036890" cy="3705682"/>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lvl1pPr>
          </a:lstStyle>
          <a:p>
            <a:pPr/>
            <a:r>
              <a:t>A number of Areas from across the C.A. Fellowship attended. During the convention, a 3 hour business meeting was held to let the C.A. fellowships know what the fledgling World Service organization was doing. It was decided the next year to have the first World Service Conference.</a:t>
            </a:r>
          </a:p>
        </p:txBody>
      </p:sp>
      <p:pic>
        <p:nvPicPr>
          <p:cNvPr id="382" name="Picture 5" descr="Picture 5"/>
          <p:cNvPicPr>
            <a:picLocks noChangeAspect="1"/>
          </p:cNvPicPr>
          <p:nvPr/>
        </p:nvPicPr>
        <p:blipFill>
          <a:blip r:embed="rId2">
            <a:extLst/>
          </a:blip>
          <a:stretch>
            <a:fillRect/>
          </a:stretch>
        </p:blipFill>
        <p:spPr>
          <a:xfrm>
            <a:off x="3415289" y="966065"/>
            <a:ext cx="5530169" cy="5760593"/>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Title 1"/>
          <p:cNvSpPr txBox="1"/>
          <p:nvPr>
            <p:ph type="title"/>
          </p:nvPr>
        </p:nvSpPr>
        <p:spPr>
          <a:xfrm>
            <a:off x="580744" y="29613"/>
            <a:ext cx="7924801" cy="988902"/>
          </a:xfrm>
          <a:prstGeom prst="rect">
            <a:avLst/>
          </a:prstGeom>
        </p:spPr>
        <p:txBody>
          <a:bodyPr/>
          <a:lstStyle/>
          <a:p>
            <a:pPr>
              <a:defRPr b="1" sz="2800"/>
            </a:pPr>
            <a:r>
              <a:t>1st C.A. World Service Conference </a:t>
            </a:r>
            <a:br/>
            <a:r>
              <a:t>Scheduled Feb. 7-9, 1986</a:t>
            </a:r>
          </a:p>
        </p:txBody>
      </p:sp>
      <p:sp>
        <p:nvSpPr>
          <p:cNvPr id="385" name="Content Placeholder 2"/>
          <p:cNvSpPr txBox="1"/>
          <p:nvPr>
            <p:ph type="body" sz="half" idx="1"/>
          </p:nvPr>
        </p:nvSpPr>
        <p:spPr>
          <a:xfrm>
            <a:off x="345196" y="1108459"/>
            <a:ext cx="4244099" cy="5570210"/>
          </a:xfrm>
          <a:prstGeom prst="rect">
            <a:avLst/>
          </a:prstGeom>
          <a:ln>
            <a:solidFill>
              <a:srgbClr val="000000"/>
            </a:solidFill>
          </a:ln>
        </p:spPr>
        <p:txBody>
          <a:bodyPr/>
          <a:lstStyle/>
          <a:p>
            <a:pPr marL="339470" indent="-339470" defTabSz="452627">
              <a:spcBef>
                <a:spcPts val="500"/>
              </a:spcBef>
              <a:defRPr sz="1782"/>
            </a:pPr>
            <a:r>
              <a:t>Gil M., Chairman, Conference Committee Letter to World Services Delegates dated January 2, 1986:</a:t>
            </a:r>
          </a:p>
          <a:p>
            <a:pPr marL="339470" indent="-339470" defTabSz="452627">
              <a:spcBef>
                <a:spcPts val="500"/>
              </a:spcBef>
              <a:defRPr sz="1782"/>
            </a:pPr>
            <a:r>
              <a:t>Not a convention, but a business conference to deal with the needs of the Fellowship.</a:t>
            </a:r>
          </a:p>
          <a:p>
            <a:pPr marL="339470" indent="-339470" defTabSz="452627">
              <a:spcBef>
                <a:spcPts val="500"/>
              </a:spcBef>
              <a:defRPr sz="1782"/>
            </a:pPr>
            <a:r>
              <a:t>Be prepared to be confronted with a working environment.</a:t>
            </a:r>
          </a:p>
          <a:p>
            <a:pPr marL="339470" indent="-339470" defTabSz="452627">
              <a:spcBef>
                <a:spcPts val="500"/>
              </a:spcBef>
              <a:defRPr sz="1782"/>
            </a:pPr>
            <a:r>
              <a:t>Sole purpose—the continuation and growth of C.A.</a:t>
            </a:r>
          </a:p>
          <a:p>
            <a:pPr marL="339470" indent="-339470" defTabSz="452627">
              <a:spcBef>
                <a:spcPts val="500"/>
              </a:spcBef>
              <a:defRPr sz="1782"/>
            </a:pPr>
            <a:r>
              <a:t>Delegates to listen to the voices of their Area and bring issues to be heard and voted on.</a:t>
            </a:r>
          </a:p>
          <a:p>
            <a:pPr marL="339470" indent="-339470" defTabSz="452627">
              <a:spcBef>
                <a:spcPts val="500"/>
              </a:spcBef>
              <a:defRPr sz="1782"/>
            </a:pPr>
            <a:r>
              <a:t>Establish Standing Committees and develop an agenda for the year; to be carried back to the Fellowship for amendments and approval to be voted on at the next Conference.    </a:t>
            </a:r>
          </a:p>
        </p:txBody>
      </p:sp>
      <p:pic>
        <p:nvPicPr>
          <p:cNvPr id="386" name="Picture 3" descr="Picture 3"/>
          <p:cNvPicPr>
            <a:picLocks noChangeAspect="1"/>
          </p:cNvPicPr>
          <p:nvPr/>
        </p:nvPicPr>
        <p:blipFill>
          <a:blip r:embed="rId2">
            <a:extLst/>
          </a:blip>
          <a:stretch>
            <a:fillRect/>
          </a:stretch>
        </p:blipFill>
        <p:spPr>
          <a:xfrm>
            <a:off x="4707723" y="1097760"/>
            <a:ext cx="4180476" cy="5591608"/>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Content Placeholder 2"/>
          <p:cNvSpPr txBox="1"/>
          <p:nvPr>
            <p:ph type="body" idx="1"/>
          </p:nvPr>
        </p:nvSpPr>
        <p:spPr>
          <a:xfrm>
            <a:off x="331524" y="1167196"/>
            <a:ext cx="8480952" cy="4771501"/>
          </a:xfrm>
          <a:prstGeom prst="rect">
            <a:avLst/>
          </a:prstGeom>
        </p:spPr>
        <p:txBody>
          <a:bodyPr/>
          <a:lstStyle/>
          <a:p>
            <a:pPr>
              <a:spcBef>
                <a:spcPts val="600"/>
              </a:spcBef>
              <a:buSzTx/>
              <a:buNone/>
              <a:defRPr b="1" sz="2400"/>
            </a:pPr>
            <a:r>
              <a:t>Suggested Ground Rules:</a:t>
            </a:r>
          </a:p>
          <a:p>
            <a:pPr>
              <a:spcBef>
                <a:spcPts val="600"/>
              </a:spcBef>
              <a:defRPr sz="2400"/>
            </a:pPr>
            <a:r>
              <a:t>Conference Chair Person serves a two year-term.</a:t>
            </a:r>
          </a:p>
          <a:p>
            <a:pPr>
              <a:spcBef>
                <a:spcPts val="600"/>
              </a:spcBef>
              <a:defRPr sz="2400"/>
            </a:pPr>
            <a:r>
              <a:t>Conference Parliamentarian may be a non-addict.</a:t>
            </a:r>
          </a:p>
          <a:p>
            <a:pPr>
              <a:spcBef>
                <a:spcPts val="600"/>
              </a:spcBef>
              <a:defRPr sz="2400"/>
            </a:pPr>
            <a:r>
              <a:t>Robert’s Rules of Order are to be followed</a:t>
            </a:r>
          </a:p>
          <a:p>
            <a:pPr>
              <a:spcBef>
                <a:spcPts val="600"/>
              </a:spcBef>
              <a:defRPr sz="2400"/>
            </a:pPr>
            <a:r>
              <a:t>Conference open to the Fellowship.</a:t>
            </a:r>
          </a:p>
          <a:p>
            <a:pPr>
              <a:spcBef>
                <a:spcPts val="600"/>
              </a:spcBef>
              <a:defRPr sz="2400"/>
            </a:pPr>
            <a:r>
              <a:t>Non-delegates cannot participate on the Conference floor, but welcome on the Committees.</a:t>
            </a:r>
          </a:p>
          <a:p>
            <a:pPr>
              <a:spcBef>
                <a:spcPts val="600"/>
              </a:spcBef>
              <a:defRPr sz="2400"/>
            </a:pPr>
            <a:r>
              <a:t>Conference Secretary supplied ahead of time, end of conference a Secretary will be elected for the upcoming year.</a:t>
            </a:r>
          </a:p>
          <a:p>
            <a:pPr>
              <a:spcBef>
                <a:spcPts val="600"/>
              </a:spcBef>
              <a:defRPr sz="2400"/>
            </a:pPr>
            <a:r>
              <a:t>Minutes transcribed, published and mailed to Conference delegates within 30 days of the Conference.    </a:t>
            </a:r>
          </a:p>
        </p:txBody>
      </p:sp>
      <p:sp>
        <p:nvSpPr>
          <p:cNvPr id="389" name="Title 1"/>
          <p:cNvSpPr txBox="1"/>
          <p:nvPr>
            <p:ph type="title"/>
          </p:nvPr>
        </p:nvSpPr>
        <p:spPr>
          <a:xfrm>
            <a:off x="687966" y="116286"/>
            <a:ext cx="7924801" cy="609601"/>
          </a:xfrm>
          <a:prstGeom prst="rect">
            <a:avLst/>
          </a:prstGeom>
        </p:spPr>
        <p:txBody>
          <a:bodyPr/>
          <a:lstStyle>
            <a:lvl1pPr>
              <a:defRPr b="1" sz="2800"/>
            </a:lvl1pPr>
          </a:lstStyle>
          <a:p>
            <a:pPr/>
            <a:r>
              <a:t>1st C.A. World Service Conference Feb. 8-9, 1986</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Content Placeholder 2"/>
          <p:cNvSpPr txBox="1"/>
          <p:nvPr>
            <p:ph type="body" idx="1"/>
          </p:nvPr>
        </p:nvSpPr>
        <p:spPr>
          <a:xfrm>
            <a:off x="685800" y="1129818"/>
            <a:ext cx="7772400" cy="5525892"/>
          </a:xfrm>
          <a:prstGeom prst="rect">
            <a:avLst/>
          </a:prstGeom>
        </p:spPr>
        <p:txBody>
          <a:bodyPr/>
          <a:lstStyle/>
          <a:p>
            <a:pPr indent="-685800">
              <a:spcBef>
                <a:spcPts val="400"/>
              </a:spcBef>
              <a:buSzTx/>
              <a:buNone/>
              <a:defRPr b="1" sz="2000"/>
            </a:pPr>
            <a:r>
              <a:t>Topics were suggested, put on board and then voted on. The following topics were unanimously passed for this conference:</a:t>
            </a:r>
          </a:p>
          <a:p>
            <a:pPr indent="-685800">
              <a:spcBef>
                <a:spcPts val="400"/>
              </a:spcBef>
              <a:buSzTx/>
              <a:buNone/>
              <a:defRPr b="1" sz="2000"/>
            </a:pPr>
          </a:p>
          <a:p>
            <a:pPr indent="-685800" algn="ctr">
              <a:spcBef>
                <a:spcPts val="400"/>
              </a:spcBef>
              <a:buSzTx/>
              <a:buNone/>
              <a:defRPr b="1" sz="2400"/>
            </a:pPr>
            <a:r>
              <a:t>TOPICS FOR CONFERENCE (Committees):</a:t>
            </a:r>
          </a:p>
          <a:p>
            <a:pPr marL="0" indent="0" algn="ctr">
              <a:lnSpc>
                <a:spcPct val="50000"/>
              </a:lnSpc>
              <a:spcBef>
                <a:spcPts val="400"/>
              </a:spcBef>
              <a:buSzTx/>
              <a:buFontTx/>
              <a:buNone/>
              <a:defRPr b="1" sz="2000"/>
            </a:pPr>
          </a:p>
          <a:p>
            <a:pPr marL="0" indent="0" algn="ctr">
              <a:lnSpc>
                <a:spcPct val="140000"/>
              </a:lnSpc>
              <a:spcBef>
                <a:spcPts val="400"/>
              </a:spcBef>
              <a:buSzTx/>
              <a:buFontTx/>
              <a:buNone/>
              <a:defRPr b="1" sz="2000"/>
            </a:pPr>
            <a:r>
              <a:t>Literature; Chips; Meeting Format</a:t>
            </a:r>
          </a:p>
          <a:p>
            <a:pPr marL="0" indent="0" algn="ctr">
              <a:lnSpc>
                <a:spcPct val="140000"/>
              </a:lnSpc>
              <a:spcBef>
                <a:spcPts val="400"/>
              </a:spcBef>
              <a:buSzTx/>
              <a:buFontTx/>
              <a:buNone/>
              <a:defRPr b="1" sz="2000"/>
            </a:pPr>
            <a:r>
              <a:t>Internal Affairs; Policy (intergroup); Communications.</a:t>
            </a:r>
          </a:p>
          <a:p>
            <a:pPr marL="0" indent="0" algn="ctr">
              <a:lnSpc>
                <a:spcPct val="140000"/>
              </a:lnSpc>
              <a:spcBef>
                <a:spcPts val="400"/>
              </a:spcBef>
              <a:buSzTx/>
              <a:buFontTx/>
              <a:buNone/>
              <a:defRPr b="1" sz="2000"/>
            </a:pPr>
            <a:r>
              <a:t>Public Information; International; Coconon</a:t>
            </a:r>
          </a:p>
          <a:p>
            <a:pPr marL="0" indent="0" algn="ctr">
              <a:lnSpc>
                <a:spcPct val="140000"/>
              </a:lnSpc>
              <a:spcBef>
                <a:spcPts val="400"/>
              </a:spcBef>
              <a:buSzTx/>
              <a:buFontTx/>
              <a:buNone/>
              <a:defRPr b="1" sz="2000"/>
            </a:pPr>
            <a:r>
              <a:t>Treasury</a:t>
            </a:r>
          </a:p>
          <a:p>
            <a:pPr marL="0" indent="0" algn="ctr">
              <a:lnSpc>
                <a:spcPct val="140000"/>
              </a:lnSpc>
              <a:spcBef>
                <a:spcPts val="400"/>
              </a:spcBef>
              <a:buSzTx/>
              <a:buFontTx/>
              <a:buNone/>
              <a:defRPr b="1" sz="2000"/>
            </a:pPr>
            <a:r>
              <a:t>Structures; by-laws</a:t>
            </a:r>
          </a:p>
          <a:p>
            <a:pPr marL="0" indent="0" algn="ctr">
              <a:lnSpc>
                <a:spcPct val="140000"/>
              </a:lnSpc>
              <a:spcBef>
                <a:spcPts val="400"/>
              </a:spcBef>
              <a:buSzTx/>
              <a:buFontTx/>
              <a:buNone/>
              <a:defRPr b="1" sz="2000"/>
            </a:pPr>
            <a:r>
              <a:t>H &amp; I</a:t>
            </a:r>
          </a:p>
          <a:p>
            <a:pPr marL="0" indent="0" algn="ctr">
              <a:lnSpc>
                <a:spcPct val="140000"/>
              </a:lnSpc>
              <a:spcBef>
                <a:spcPts val="400"/>
              </a:spcBef>
              <a:buSzTx/>
              <a:buFontTx/>
              <a:buNone/>
              <a:defRPr b="1" sz="2000"/>
            </a:pPr>
            <a:r>
              <a:t>Convention</a:t>
            </a:r>
          </a:p>
          <a:p>
            <a:pPr marL="0" indent="0" algn="ctr">
              <a:lnSpc>
                <a:spcPct val="140000"/>
              </a:lnSpc>
              <a:spcBef>
                <a:spcPts val="400"/>
              </a:spcBef>
              <a:buSzTx/>
              <a:buFontTx/>
              <a:buNone/>
              <a:defRPr b="1" sz="2000"/>
            </a:pPr>
            <a:r>
              <a:t>National Directory </a:t>
            </a:r>
          </a:p>
        </p:txBody>
      </p:sp>
      <p:sp>
        <p:nvSpPr>
          <p:cNvPr id="392" name="Title 1"/>
          <p:cNvSpPr txBox="1"/>
          <p:nvPr>
            <p:ph type="title"/>
          </p:nvPr>
        </p:nvSpPr>
        <p:spPr>
          <a:xfrm>
            <a:off x="521843" y="291363"/>
            <a:ext cx="7924801" cy="609601"/>
          </a:xfrm>
          <a:prstGeom prst="rect">
            <a:avLst/>
          </a:prstGeom>
        </p:spPr>
        <p:txBody>
          <a:bodyPr/>
          <a:lstStyle>
            <a:lvl1pPr>
              <a:defRPr b="1" sz="2800"/>
            </a:lvl1pPr>
          </a:lstStyle>
          <a:p>
            <a:pPr/>
            <a:r>
              <a:t>1st C.A. World Service Conference Feb. 8-9, 1986</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extBox 3"/>
          <p:cNvSpPr txBox="1"/>
          <p:nvPr/>
        </p:nvSpPr>
        <p:spPr>
          <a:xfrm>
            <a:off x="757235" y="5632931"/>
            <a:ext cx="7571818" cy="10752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600"/>
            </a:pPr>
            <a:r>
              <a:t>Northern California attended, sending six representatives all wearing T-shirts with the logo that they had created.  Later in the March 1987 at the 3rd World Service Conference, delegates voted between the CALA logo and the logo that Northern California created (pictured right). The CALA logo won and is the same C.A. logo used today. </a:t>
            </a:r>
            <a:r>
              <a:rPr sz="1200"/>
              <a:t> </a:t>
            </a:r>
          </a:p>
        </p:txBody>
      </p:sp>
      <p:pic>
        <p:nvPicPr>
          <p:cNvPr id="395" name="Picture 5" descr="Picture 5"/>
          <p:cNvPicPr>
            <a:picLocks noChangeAspect="1"/>
          </p:cNvPicPr>
          <p:nvPr/>
        </p:nvPicPr>
        <p:blipFill>
          <a:blip r:embed="rId2">
            <a:extLst/>
          </a:blip>
          <a:stretch>
            <a:fillRect/>
          </a:stretch>
        </p:blipFill>
        <p:spPr>
          <a:xfrm>
            <a:off x="3607199" y="575981"/>
            <a:ext cx="4724401" cy="4780678"/>
          </a:xfrm>
          <a:prstGeom prst="rect">
            <a:avLst/>
          </a:prstGeom>
          <a:ln w="12700">
            <a:miter lim="400000"/>
          </a:ln>
        </p:spPr>
      </p:pic>
      <p:sp>
        <p:nvSpPr>
          <p:cNvPr id="396" name="Title 1"/>
          <p:cNvSpPr txBox="1"/>
          <p:nvPr>
            <p:ph type="title"/>
          </p:nvPr>
        </p:nvSpPr>
        <p:spPr>
          <a:xfrm>
            <a:off x="580744" y="114109"/>
            <a:ext cx="7924801" cy="609601"/>
          </a:xfrm>
          <a:prstGeom prst="rect">
            <a:avLst/>
          </a:prstGeom>
        </p:spPr>
        <p:txBody>
          <a:bodyPr/>
          <a:lstStyle>
            <a:lvl1pPr>
              <a:defRPr b="1" sz="2400"/>
            </a:lvl1pPr>
          </a:lstStyle>
          <a:p>
            <a:pPr/>
            <a:r>
              <a:t>1st C.A. World Service Conference Feb. 8-9, 1986</a:t>
            </a:r>
          </a:p>
        </p:txBody>
      </p:sp>
      <p:sp>
        <p:nvSpPr>
          <p:cNvPr id="397" name="TextBox 9"/>
          <p:cNvSpPr txBox="1"/>
          <p:nvPr/>
        </p:nvSpPr>
        <p:spPr>
          <a:xfrm>
            <a:off x="697919" y="590149"/>
            <a:ext cx="2667001" cy="49487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The original C.A. Areas represented were:</a:t>
            </a:r>
          </a:p>
          <a:p>
            <a:pPr>
              <a:defRPr sz="1600"/>
            </a:pPr>
          </a:p>
          <a:p>
            <a:pPr marL="342900" indent="-342900">
              <a:defRPr sz="1600"/>
            </a:pPr>
            <a:r>
              <a:t>1. Los Angeles</a:t>
            </a:r>
          </a:p>
          <a:p>
            <a:pPr marL="342900" indent="-342900">
              <a:defRPr sz="1600"/>
            </a:pPr>
            <a:r>
              <a:t>2. San Gabriel Valley</a:t>
            </a:r>
          </a:p>
          <a:p>
            <a:pPr marL="342900" indent="-342900">
              <a:defRPr sz="1600"/>
            </a:pPr>
            <a:r>
              <a:t>3. San Diego</a:t>
            </a:r>
          </a:p>
          <a:p>
            <a:pPr marL="342900" indent="-342900">
              <a:defRPr sz="1600"/>
            </a:pPr>
            <a:r>
              <a:t>4. San Fernando Valley</a:t>
            </a:r>
          </a:p>
          <a:p>
            <a:pPr marL="342900" indent="-342900">
              <a:defRPr sz="1600"/>
            </a:pPr>
            <a:r>
              <a:t>5. Antelope Valley</a:t>
            </a:r>
          </a:p>
          <a:p>
            <a:pPr marL="342900" indent="-342900">
              <a:defRPr sz="1600"/>
            </a:pPr>
            <a:r>
              <a:t>6. Orange County</a:t>
            </a:r>
          </a:p>
          <a:p>
            <a:pPr marL="342900" indent="-342900">
              <a:defRPr sz="1600"/>
            </a:pPr>
            <a:r>
              <a:t>7. New Mexico</a:t>
            </a:r>
          </a:p>
          <a:p>
            <a:pPr marL="342900" indent="-342900">
              <a:defRPr sz="1600"/>
            </a:pPr>
            <a:r>
              <a:t>8. Texas</a:t>
            </a:r>
          </a:p>
          <a:p>
            <a:pPr marL="342900" indent="-342900">
              <a:defRPr sz="1600"/>
            </a:pPr>
            <a:r>
              <a:t>9. Washington</a:t>
            </a:r>
          </a:p>
          <a:p>
            <a:pPr marL="342900" indent="-342900">
              <a:defRPr sz="1600"/>
            </a:pPr>
            <a:r>
              <a:t>10. New York</a:t>
            </a:r>
          </a:p>
          <a:p>
            <a:pPr marL="342900" indent="-342900">
              <a:defRPr sz="1600"/>
            </a:pPr>
            <a:r>
              <a:t>11. Illinois</a:t>
            </a:r>
          </a:p>
          <a:p>
            <a:pPr marL="342900" indent="-342900">
              <a:defRPr sz="1600"/>
            </a:pPr>
            <a:r>
              <a:t>12. Georgia</a:t>
            </a:r>
          </a:p>
          <a:p>
            <a:pPr marL="342900" indent="-342900">
              <a:defRPr sz="1600"/>
            </a:pPr>
            <a:r>
              <a:t>13. Michigan</a:t>
            </a:r>
          </a:p>
          <a:p>
            <a:pPr marL="342900" indent="-342900">
              <a:defRPr sz="1600"/>
            </a:pPr>
            <a:r>
              <a:t>14. Arizona</a:t>
            </a:r>
          </a:p>
          <a:p>
            <a:pPr marL="342900" indent="-342900">
              <a:defRPr sz="1600"/>
            </a:pPr>
            <a:r>
              <a:t>15. Northern California</a:t>
            </a:r>
          </a:p>
          <a:p>
            <a:pPr marL="342900" indent="-342900">
              <a:defRPr sz="1600"/>
            </a:pPr>
            <a:r>
              <a:t>16. Inland Empire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Title 1"/>
          <p:cNvSpPr txBox="1"/>
          <p:nvPr>
            <p:ph type="title"/>
          </p:nvPr>
        </p:nvSpPr>
        <p:spPr>
          <a:xfrm>
            <a:off x="494339" y="248098"/>
            <a:ext cx="7864692" cy="830670"/>
          </a:xfrm>
          <a:prstGeom prst="rect">
            <a:avLst/>
          </a:prstGeom>
        </p:spPr>
        <p:txBody>
          <a:bodyPr/>
          <a:lstStyle/>
          <a:p>
            <a:pPr defTabSz="361188">
              <a:defRPr b="1" sz="2844"/>
            </a:pPr>
            <a:r>
              <a:t>2nd C.A. World Service Conference – July 2-3, 1986</a:t>
            </a:r>
          </a:p>
          <a:p>
            <a:pPr defTabSz="361188">
              <a:defRPr b="1" sz="2370"/>
            </a:pPr>
            <a:r>
              <a:t>The First World Service Office Board of Trustees</a:t>
            </a:r>
          </a:p>
        </p:txBody>
      </p:sp>
      <p:sp>
        <p:nvSpPr>
          <p:cNvPr id="400" name="Content Placeholder 2"/>
          <p:cNvSpPr txBox="1"/>
          <p:nvPr>
            <p:ph type="body" sz="quarter" idx="1"/>
          </p:nvPr>
        </p:nvSpPr>
        <p:spPr>
          <a:xfrm>
            <a:off x="373381" y="4852338"/>
            <a:ext cx="8217746" cy="1143001"/>
          </a:xfrm>
          <a:prstGeom prst="rect">
            <a:avLst/>
          </a:prstGeom>
          <a:ln>
            <a:solidFill>
              <a:srgbClr val="000000"/>
            </a:solidFill>
          </a:ln>
        </p:spPr>
        <p:txBody>
          <a:bodyPr/>
          <a:lstStyle>
            <a:lvl1pPr indent="-685800">
              <a:spcBef>
                <a:spcPts val="400"/>
              </a:spcBef>
              <a:buSzTx/>
              <a:buNone/>
              <a:defRPr sz="2000"/>
            </a:lvl1pPr>
          </a:lstStyle>
          <a:p>
            <a:pPr/>
            <a:r>
              <a:t>It was felt at the 1986 Conference that a Board of Trustees was needed to represent the Fellowship as a whole. Johnny and Ray (Gil had resigned by this time) interviewed candidates that were presented to them from a slate.</a:t>
            </a:r>
          </a:p>
        </p:txBody>
      </p:sp>
      <p:sp>
        <p:nvSpPr>
          <p:cNvPr id="401" name="H. Lee S., Houston Texas…"/>
          <p:cNvSpPr txBox="1"/>
          <p:nvPr/>
        </p:nvSpPr>
        <p:spPr>
          <a:xfrm>
            <a:off x="2493404" y="1381843"/>
            <a:ext cx="4809584" cy="29705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20842" indent="-320842">
              <a:buSzPct val="100000"/>
              <a:buAutoNum type="arabicPeriod" startAt="1"/>
              <a:defRPr sz="2400"/>
            </a:pPr>
            <a:r>
              <a:t>H. Lee S., Houston Texas</a:t>
            </a:r>
          </a:p>
          <a:p>
            <a:pPr marL="320842" indent="-320842">
              <a:buSzPct val="100000"/>
              <a:buAutoNum type="arabicPeriod" startAt="1"/>
              <a:defRPr sz="2400"/>
            </a:pPr>
            <a:r>
              <a:t>Bob L., Northern California</a:t>
            </a:r>
          </a:p>
          <a:p>
            <a:pPr marL="320842" indent="-320842">
              <a:buSzPct val="100000"/>
              <a:buAutoNum type="arabicPeriod" startAt="1"/>
              <a:defRPr sz="2400"/>
            </a:pPr>
            <a:r>
              <a:t>Jennifer R., New York, NY</a:t>
            </a:r>
          </a:p>
          <a:p>
            <a:pPr marL="320842" indent="-320842">
              <a:buSzPct val="100000"/>
              <a:buAutoNum type="arabicPeriod" startAt="1"/>
              <a:defRPr sz="2400"/>
            </a:pPr>
            <a:r>
              <a:t>Ray G., Riverside California</a:t>
            </a:r>
          </a:p>
          <a:p>
            <a:pPr marL="320842" indent="-320842">
              <a:buSzPct val="100000"/>
              <a:buAutoNum type="arabicPeriod" startAt="1"/>
              <a:defRPr sz="2400"/>
            </a:pPr>
            <a:r>
              <a:t>Fenn P., Northern California</a:t>
            </a:r>
          </a:p>
          <a:p>
            <a:pPr marL="320842" indent="-320842">
              <a:buSzPct val="100000"/>
              <a:buAutoNum type="arabicPeriod" startAt="1"/>
              <a:defRPr sz="2400"/>
            </a:pPr>
            <a:r>
              <a:t>Reggie L., Southern California</a:t>
            </a:r>
          </a:p>
          <a:p>
            <a:pPr marL="320842" indent="-320842">
              <a:buSzPct val="100000"/>
              <a:buAutoNum type="arabicPeriod" startAt="1"/>
              <a:defRPr sz="2400"/>
            </a:pPr>
            <a:r>
              <a:t>Greg D., Chicago, Illinois</a:t>
            </a:r>
          </a:p>
          <a:p>
            <a:pPr marL="320842" indent="-320842">
              <a:buSzPct val="100000"/>
              <a:buAutoNum type="arabicPeriod" startAt="1"/>
              <a:defRPr sz="2400"/>
            </a:pPr>
            <a:r>
              <a:t>Johnny S., Los Angeles, California</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icture 3" descr="Picture 3"/>
          <p:cNvPicPr>
            <a:picLocks noChangeAspect="1"/>
          </p:cNvPicPr>
          <p:nvPr/>
        </p:nvPicPr>
        <p:blipFill>
          <a:blip r:embed="rId2">
            <a:extLst/>
          </a:blip>
          <a:stretch>
            <a:fillRect/>
          </a:stretch>
        </p:blipFill>
        <p:spPr>
          <a:xfrm>
            <a:off x="3743817" y="198958"/>
            <a:ext cx="5088168" cy="6460084"/>
          </a:xfrm>
          <a:prstGeom prst="rect">
            <a:avLst/>
          </a:prstGeom>
          <a:ln w="12700">
            <a:solidFill>
              <a:srgbClr val="000000"/>
            </a:solidFill>
            <a:miter lim="400000"/>
          </a:ln>
        </p:spPr>
      </p:pic>
      <p:sp>
        <p:nvSpPr>
          <p:cNvPr id="404" name="TextBox 4"/>
          <p:cNvSpPr txBox="1"/>
          <p:nvPr/>
        </p:nvSpPr>
        <p:spPr>
          <a:xfrm>
            <a:off x="496990" y="1767043"/>
            <a:ext cx="2597717" cy="3254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Suggested Structure</a:t>
            </a:r>
          </a:p>
          <a:p>
            <a:pPr algn="ctr">
              <a:defRPr b="1"/>
            </a:pPr>
            <a:r>
              <a:t>for Cocaine Anonymous</a:t>
            </a:r>
          </a:p>
          <a:p>
            <a:pPr algn="ctr"/>
          </a:p>
          <a:p>
            <a:pPr algn="ctr"/>
            <a:r>
              <a:t>Temporary Working Guide to the Service Structure</a:t>
            </a:r>
          </a:p>
          <a:p>
            <a:pPr algn="ctr"/>
          </a:p>
          <a:p>
            <a:pPr algn="ctr"/>
            <a:r>
              <a:t>Ratified at the</a:t>
            </a:r>
          </a:p>
          <a:p>
            <a:pPr algn="ctr">
              <a:defRPr b="1"/>
            </a:pPr>
            <a:r>
              <a:t>2</a:t>
            </a:r>
            <a:r>
              <a:rPr baseline="30000"/>
              <a:t>nd</a:t>
            </a:r>
            <a:r>
              <a:t> World Service Conference in San Diego, CA, July 1986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he Importance of Archives…"/>
          <p:cNvSpPr txBox="1"/>
          <p:nvPr/>
        </p:nvSpPr>
        <p:spPr>
          <a:xfrm>
            <a:off x="179748" y="156090"/>
            <a:ext cx="8784504" cy="2803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600"/>
            </a:pPr>
            <a:r>
              <a:rPr sz="3200"/>
              <a:t>The Importance of Archives</a:t>
            </a:r>
          </a:p>
          <a:p>
            <a:pPr>
              <a:defRPr sz="900"/>
            </a:pPr>
          </a:p>
          <a:p>
            <a:pPr>
              <a:defRPr sz="2000"/>
            </a:pPr>
            <a:r>
              <a:rPr b="1"/>
              <a:t>On August 25, 1992</a:t>
            </a:r>
            <a:r>
              <a:t>, in the Bosnian city of Sarajevo, nearly two million books went up in flames. Fragile, 500-hundred-year-old pamphlets and vibrant Ottoman-era manuscripts disintegrated into ash as the building holding them, the National Library of Bosnia-Herzegovina, was shelled and burned. The burning of the National Library was an attack on more than physical objects, it was “cultural heritage destruction”: intentional and unnecessary destruction of sites and records that act as a community’s collective memory.</a:t>
            </a:r>
          </a:p>
        </p:txBody>
      </p:sp>
      <p:pic>
        <p:nvPicPr>
          <p:cNvPr id="254" name="bosnia-libary-1992-B.png" descr="bosnia-libary-1992-B.png"/>
          <p:cNvPicPr>
            <a:picLocks noChangeAspect="1"/>
          </p:cNvPicPr>
          <p:nvPr/>
        </p:nvPicPr>
        <p:blipFill>
          <a:blip r:embed="rId3">
            <a:extLst/>
          </a:blip>
          <a:stretch>
            <a:fillRect/>
          </a:stretch>
        </p:blipFill>
        <p:spPr>
          <a:xfrm>
            <a:off x="65220" y="3433058"/>
            <a:ext cx="4411504" cy="2937873"/>
          </a:xfrm>
          <a:prstGeom prst="rect">
            <a:avLst/>
          </a:prstGeom>
          <a:ln w="12700">
            <a:miter lim="400000"/>
          </a:ln>
        </p:spPr>
      </p:pic>
      <p:pic>
        <p:nvPicPr>
          <p:cNvPr id="255" name="bosnia-library-1992-a.png" descr="bosnia-library-1992-a.png"/>
          <p:cNvPicPr>
            <a:picLocks noChangeAspect="1"/>
          </p:cNvPicPr>
          <p:nvPr/>
        </p:nvPicPr>
        <p:blipFill>
          <a:blip r:embed="rId4">
            <a:extLst/>
          </a:blip>
          <a:stretch>
            <a:fillRect/>
          </a:stretch>
        </p:blipFill>
        <p:spPr>
          <a:xfrm>
            <a:off x="4618930" y="3426522"/>
            <a:ext cx="4292283" cy="2950946"/>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Title 1"/>
          <p:cNvSpPr txBox="1"/>
          <p:nvPr>
            <p:ph type="title"/>
          </p:nvPr>
        </p:nvSpPr>
        <p:spPr>
          <a:xfrm>
            <a:off x="1539031" y="204331"/>
            <a:ext cx="5349281" cy="658025"/>
          </a:xfrm>
          <a:prstGeom prst="rect">
            <a:avLst/>
          </a:prstGeom>
        </p:spPr>
        <p:txBody>
          <a:bodyPr/>
          <a:lstStyle>
            <a:lvl1pPr>
              <a:defRPr b="1" sz="3200"/>
            </a:lvl1pPr>
          </a:lstStyle>
          <a:p>
            <a:pPr/>
            <a:r>
              <a:t>Other C.A. WSC Firsts</a:t>
            </a:r>
          </a:p>
        </p:txBody>
      </p:sp>
      <p:pic>
        <p:nvPicPr>
          <p:cNvPr id="407" name="Johnny-S-CA-1st-step-clip-Phoenix-1990-96.mp3" descr="Johnny-S-CA-1st-step-clip-Phoenix-1990-96.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122988" y="2304433"/>
            <a:ext cx="571501" cy="571501"/>
          </a:xfrm>
          <a:prstGeom prst="rect">
            <a:avLst/>
          </a:prstGeom>
          <a:ln w="12700">
            <a:miter lim="400000"/>
          </a:ln>
        </p:spPr>
      </p:pic>
      <p:sp>
        <p:nvSpPr>
          <p:cNvPr id="408" name="TextBox 3"/>
          <p:cNvSpPr txBox="1"/>
          <p:nvPr/>
        </p:nvSpPr>
        <p:spPr>
          <a:xfrm>
            <a:off x="74468" y="3199766"/>
            <a:ext cx="8759412" cy="35164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700"/>
              </a:spcBef>
              <a:defRPr b="1" sz="1500"/>
            </a:pPr>
            <a:r>
              <a:t>March 1987 — </a:t>
            </a:r>
            <a:r>
              <a:rPr b="0"/>
              <a:t>3</a:t>
            </a:r>
            <a:r>
              <a:rPr b="0" baseline="29866"/>
              <a:t>rd</a:t>
            </a:r>
            <a:r>
              <a:rPr b="0"/>
              <a:t> World Conference</a:t>
            </a:r>
            <a:r>
              <a:rPr b="0"/>
              <a:t>: </a:t>
            </a:r>
            <a:r>
              <a:rPr b="0"/>
              <a:t>Woodland Hills, California. At this conference, it came up that there seemed to be an imbalance of our voting procedures. Lionel’s motion that ONLY THOSE PEOPLE WHO ARE </a:t>
            </a:r>
            <a:r>
              <a:t>ALLOWED TO VOTE</a:t>
            </a:r>
            <a:r>
              <a:rPr b="0"/>
              <a:t> ARE THE ONES </a:t>
            </a:r>
            <a:r>
              <a:t>PERMITTED TO DISCUSS PROPOSALS AT THE MICROPHONE</a:t>
            </a:r>
            <a:r>
              <a:rPr b="0"/>
              <a:t>; THAT </a:t>
            </a:r>
            <a:r>
              <a:t>INCLUDES DELEGATES, TRUSTEES, AND ONE VOTE FROM THE WORLD SERVICE OFFICE</a:t>
            </a:r>
            <a:r>
              <a:rPr b="0"/>
              <a:t> was passed (45 to 15). They were not happy. And original Office Board left the conference in protest. One member stayed, and became the Conference Chair. His name was Lionel. Shortly after the conference, the WSBT had to appoint an Office Board to replace the walk out members. (March 1987 Conference Minutes - Summary of Motions).</a:t>
            </a:r>
          </a:p>
          <a:p>
            <a:pPr>
              <a:spcBef>
                <a:spcPts val="700"/>
              </a:spcBef>
              <a:defRPr b="1" sz="1500"/>
            </a:pPr>
            <a:r>
              <a:t>November 1987 — 4</a:t>
            </a:r>
            <a:r>
              <a:rPr baseline="29866"/>
              <a:t>th</a:t>
            </a:r>
            <a:r>
              <a:t> World Conference</a:t>
            </a:r>
            <a:r>
              <a:rPr b="0"/>
              <a:t>: Bylaws and Charter were approved and 70/30 Plan was created and passed.</a:t>
            </a:r>
          </a:p>
          <a:p>
            <a:pPr>
              <a:spcBef>
                <a:spcPts val="700"/>
              </a:spcBef>
              <a:defRPr b="1" sz="1500"/>
            </a:pPr>
            <a:r>
              <a:t>August 1988 — 5</a:t>
            </a:r>
            <a:r>
              <a:rPr baseline="29866"/>
              <a:t>th</a:t>
            </a:r>
            <a:r>
              <a:t> World Conference:</a:t>
            </a:r>
            <a:r>
              <a:rPr b="0"/>
              <a:t> Descriptions of Areas, Districts and Regions were created, along with who can use the C.A. name.  </a:t>
            </a:r>
            <a:endParaRPr b="0"/>
          </a:p>
          <a:p>
            <a:pPr>
              <a:spcBef>
                <a:spcPts val="700"/>
              </a:spcBef>
              <a:defRPr b="1" sz="1500"/>
            </a:pPr>
            <a:r>
              <a:t>August 1989 — 6</a:t>
            </a:r>
            <a:r>
              <a:rPr baseline="29866"/>
              <a:t>th</a:t>
            </a:r>
            <a:r>
              <a:t> World Service Conference:</a:t>
            </a:r>
            <a:r>
              <a:rPr b="0"/>
              <a:t> The A.A. Big Book and A.A. 12 Steps and 12 Traditions were accepted as our tools of recovery. Passing this motion made by the LCF Committee (Alan S. was the Chair) allowed the Big Book and the 12 X 12 to appear on the tables of C.A. </a:t>
            </a:r>
          </a:p>
        </p:txBody>
      </p:sp>
      <p:sp>
        <p:nvSpPr>
          <p:cNvPr id="409" name="Johnny S. - history of C.A.’s Step One"/>
          <p:cNvSpPr txBox="1"/>
          <p:nvPr/>
        </p:nvSpPr>
        <p:spPr>
          <a:xfrm>
            <a:off x="3103586" y="2844725"/>
            <a:ext cx="2435162"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lvl1pPr>
          </a:lstStyle>
          <a:p>
            <a:pPr/>
            <a:r>
              <a:t>Johnny S. - history of C.A.’s Step One </a:t>
            </a:r>
          </a:p>
        </p:txBody>
      </p:sp>
      <p:sp>
        <p:nvSpPr>
          <p:cNvPr id="410" name="At the 1st World Conference (Feb. 9, 1986) it was ratified: “WSO approved literature – whenever Cocaine is mentioned it should read “Cocaine and all other mind altering chemicals.” Cited in the 2nd World Conference (July 2, 1986) minutes, under “Qualific"/>
          <p:cNvSpPr txBox="1"/>
          <p:nvPr/>
        </p:nvSpPr>
        <p:spPr>
          <a:xfrm>
            <a:off x="112473" y="877695"/>
            <a:ext cx="8861343" cy="142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pPr>
            <a:r>
              <a:rPr b="1"/>
              <a:t>At the 1st World Conference (Feb. 9, 1986)</a:t>
            </a:r>
            <a:r>
              <a:t> it was ratified: “WSO approved literature – whenever Cocaine is mentioned it should read “Cocaine and all other mind altering chemicals.” Cited in the 2nd World Conference (July 2, 1986) minutes, under “Qualifications for a Trustee,” point 5, it reads, “A minimum of 2 years of continuous abstinence from cocaine and all other mind altering substances.” </a:t>
            </a:r>
            <a:r>
              <a:rPr b="1"/>
              <a:t>T</a:t>
            </a:r>
            <a:r>
              <a:rPr b="1"/>
              <a:t>he First Step of C.A. was changed to say,</a:t>
            </a:r>
            <a:r>
              <a:t> “Cocaine and all other Mind Altering Substances when the </a:t>
            </a:r>
            <a:r>
              <a:rPr b="1"/>
              <a:t>12 Steps and 12 Traditions were ratified at the 3rd WSC, on March 22, 1987.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7155" fill="hold"/>
                                        <p:tgtEl>
                                          <p:spTgt spid="4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0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AA-Letter-1987-07-13-CA-permission-short-form-concepts.jpg" descr="AA-Letter-1987-07-13-CA-permission-short-form-concepts.jpg"/>
          <p:cNvPicPr>
            <a:picLocks noChangeAspect="1"/>
          </p:cNvPicPr>
          <p:nvPr/>
        </p:nvPicPr>
        <p:blipFill>
          <a:blip r:embed="rId2">
            <a:extLst/>
          </a:blip>
          <a:stretch>
            <a:fillRect/>
          </a:stretch>
        </p:blipFill>
        <p:spPr>
          <a:xfrm>
            <a:off x="3674053" y="799381"/>
            <a:ext cx="5457904" cy="5167800"/>
          </a:xfrm>
          <a:prstGeom prst="rect">
            <a:avLst/>
          </a:prstGeom>
          <a:ln w="12700">
            <a:miter lim="400000"/>
          </a:ln>
        </p:spPr>
      </p:pic>
      <p:sp>
        <p:nvSpPr>
          <p:cNvPr id="413" name="Thanks to Jennifer R. (one our first Trustees elected in July 1986) contacted A.A. World Services in New York and received this reply:…"/>
          <p:cNvSpPr txBox="1"/>
          <p:nvPr/>
        </p:nvSpPr>
        <p:spPr>
          <a:xfrm>
            <a:off x="148589" y="669713"/>
            <a:ext cx="3427142" cy="588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sz="1400">
                <a:latin typeface="Times Roman"/>
                <a:ea typeface="Times Roman"/>
                <a:cs typeface="Times Roman"/>
                <a:sym typeface="Times Roman"/>
              </a:defRPr>
            </a:pPr>
            <a:r>
              <a:t>Thanks to Jennifer R. (one our first Trustees elected in July 1986) contacted A.A. World Services in New York and received this reply:</a:t>
            </a:r>
          </a:p>
          <a:p>
            <a:pPr>
              <a:spcBef>
                <a:spcPts val="1200"/>
              </a:spcBef>
              <a:defRPr sz="1400">
                <a:latin typeface="Times Roman"/>
                <a:ea typeface="Times Roman"/>
                <a:cs typeface="Times Roman"/>
                <a:sym typeface="Times Roman"/>
              </a:defRPr>
            </a:pPr>
            <a:r>
              <a:t>On Sun, Jan 29, 2023 at 11:34 AM Mirza, Michelle wrote:</a:t>
            </a:r>
          </a:p>
          <a:p>
            <a:pPr>
              <a:spcBef>
                <a:spcPts val="1200"/>
              </a:spcBef>
              <a:defRPr sz="1400">
                <a:latin typeface="Times Roman"/>
                <a:ea typeface="Times Roman"/>
                <a:cs typeface="Times Roman"/>
                <a:sym typeface="Times Roman"/>
              </a:defRPr>
            </a:pPr>
            <a:r>
              <a:t>I (Michelle V Mirza, A.A. Archivist) did find reference to adapt A.A.’s Twelve Steps and Twelve Traditions in the AAWS Board reprint report of </a:t>
            </a:r>
            <a:r>
              <a:rPr b="1"/>
              <a:t>August 16, 1984</a:t>
            </a:r>
            <a:r>
              <a:t>, to read as follows: </a:t>
            </a:r>
            <a:r>
              <a:rPr b="1"/>
              <a:t>“A motion was made and passed, that permission be granted to Cocaine Anonymous, Van Nuys, CA, to reprint for adaptation, the Twelve Steps and Twelve Traditions.”</a:t>
            </a:r>
            <a:endParaRPr b="1"/>
          </a:p>
          <a:p>
            <a:pPr>
              <a:spcBef>
                <a:spcPts val="1200"/>
              </a:spcBef>
              <a:defRPr sz="1400">
                <a:latin typeface="Times Roman"/>
                <a:ea typeface="Times Roman"/>
                <a:cs typeface="Times Roman"/>
                <a:sym typeface="Times Roman"/>
              </a:defRPr>
            </a:pPr>
            <a:r>
              <a:t>Sincere regards,</a:t>
            </a:r>
          </a:p>
          <a:p>
            <a:pPr>
              <a:spcBef>
                <a:spcPts val="1200"/>
              </a:spcBef>
              <a:defRPr sz="1400">
                <a:latin typeface="Times Roman"/>
                <a:ea typeface="Times Roman"/>
                <a:cs typeface="Times Roman"/>
                <a:sym typeface="Times Roman"/>
              </a:defRPr>
            </a:pPr>
            <a:r>
              <a:t>Michelle V Mirza, Archivist</a:t>
            </a:r>
          </a:p>
          <a:p>
            <a:pPr>
              <a:spcBef>
                <a:spcPts val="1200"/>
              </a:spcBef>
              <a:defRPr sz="1400">
                <a:latin typeface="Times Roman"/>
                <a:ea typeface="Times Roman"/>
                <a:cs typeface="Times Roman"/>
                <a:sym typeface="Times Roman"/>
              </a:defRPr>
            </a:pPr>
            <a:r>
              <a:t>General Service Office of Alcoholics Anonymous</a:t>
            </a:r>
            <a:br/>
            <a:r>
              <a:t>475 Riverside Drive, 11th Floor</a:t>
            </a:r>
            <a:br/>
            <a:r>
              <a:t>New York, NY 10115</a:t>
            </a:r>
            <a:br/>
            <a:r>
              <a:t>(212) 870-3059</a:t>
            </a:r>
            <a:br/>
            <a:r>
              <a:rPr u="sng">
                <a:solidFill>
                  <a:srgbClr val="0000EE"/>
                </a:solidFill>
                <a:hlinkClick r:id="rId3" invalidUrl="" action="" tgtFrame="" tooltip="" history="1" highlightClick="0" endSnd="0"/>
              </a:rPr>
              <a:t>http://www.aa.org</a:t>
            </a:r>
          </a:p>
        </p:txBody>
      </p:sp>
      <p:sp>
        <p:nvSpPr>
          <p:cNvPr id="414" name="Early A.A. Correspondence with C.A."/>
          <p:cNvSpPr txBox="1"/>
          <p:nvPr/>
        </p:nvSpPr>
        <p:spPr>
          <a:xfrm>
            <a:off x="313226" y="146723"/>
            <a:ext cx="8517548" cy="4376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600"/>
            </a:lvl1pPr>
          </a:lstStyle>
          <a:p>
            <a:pPr/>
            <a:r>
              <a:t>Early A.A. Correspondence with C.A.</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itle 1"/>
          <p:cNvSpPr txBox="1"/>
          <p:nvPr>
            <p:ph type="title"/>
          </p:nvPr>
        </p:nvSpPr>
        <p:spPr>
          <a:xfrm>
            <a:off x="1061021" y="51281"/>
            <a:ext cx="7315201" cy="802968"/>
          </a:xfrm>
          <a:prstGeom prst="rect">
            <a:avLst/>
          </a:prstGeom>
        </p:spPr>
        <p:txBody>
          <a:bodyPr/>
          <a:lstStyle/>
          <a:p>
            <a:pPr defTabSz="283463">
              <a:defRPr b="1" sz="1984"/>
            </a:pPr>
            <a:r>
              <a:rPr sz="2976"/>
              <a:t>C.A. Newsletters</a:t>
            </a:r>
            <a:br/>
            <a:r>
              <a:rPr u="sng">
                <a:solidFill>
                  <a:srgbClr val="0000FF"/>
                </a:solidFill>
                <a:uFill>
                  <a:solidFill>
                    <a:srgbClr val="0000FF"/>
                  </a:solidFill>
                </a:uFill>
                <a:hlinkClick r:id="rId2" invalidUrl="" action="" tgtFrame="" tooltip="" history="1" highlightClick="0" endSnd="0"/>
              </a:rPr>
              <a:t>https://museum.ca.org/ca-newsgram/</a:t>
            </a:r>
          </a:p>
        </p:txBody>
      </p:sp>
      <p:pic>
        <p:nvPicPr>
          <p:cNvPr id="417" name="Picture 3" descr="Picture 3"/>
          <p:cNvPicPr>
            <a:picLocks noChangeAspect="1"/>
          </p:cNvPicPr>
          <p:nvPr/>
        </p:nvPicPr>
        <p:blipFill>
          <a:blip r:embed="rId3">
            <a:extLst/>
          </a:blip>
          <a:stretch>
            <a:fillRect/>
          </a:stretch>
        </p:blipFill>
        <p:spPr>
          <a:xfrm>
            <a:off x="1193271" y="1056232"/>
            <a:ext cx="3068091" cy="4045024"/>
          </a:xfrm>
          <a:prstGeom prst="rect">
            <a:avLst/>
          </a:prstGeom>
          <a:ln w="12700">
            <a:miter lim="400000"/>
          </a:ln>
        </p:spPr>
      </p:pic>
      <p:pic>
        <p:nvPicPr>
          <p:cNvPr id="418" name="Picture 4" descr="Picture 4"/>
          <p:cNvPicPr>
            <a:picLocks noChangeAspect="1"/>
          </p:cNvPicPr>
          <p:nvPr/>
        </p:nvPicPr>
        <p:blipFill>
          <a:blip r:embed="rId4">
            <a:extLst/>
          </a:blip>
          <a:stretch>
            <a:fillRect/>
          </a:stretch>
        </p:blipFill>
        <p:spPr>
          <a:xfrm>
            <a:off x="4668008" y="1056232"/>
            <a:ext cx="3125700" cy="4045024"/>
          </a:xfrm>
          <a:prstGeom prst="rect">
            <a:avLst/>
          </a:prstGeom>
          <a:ln w="12700">
            <a:miter lim="400000"/>
          </a:ln>
        </p:spPr>
      </p:pic>
      <p:sp>
        <p:nvSpPr>
          <p:cNvPr id="419" name="TextBox 5"/>
          <p:cNvSpPr txBox="1"/>
          <p:nvPr/>
        </p:nvSpPr>
        <p:spPr>
          <a:xfrm>
            <a:off x="1265499" y="5166887"/>
            <a:ext cx="2923635"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Vol. 1, No.1—1986</a:t>
            </a:r>
          </a:p>
        </p:txBody>
      </p:sp>
      <p:sp>
        <p:nvSpPr>
          <p:cNvPr id="420" name="TextBox 6"/>
          <p:cNvSpPr txBox="1"/>
          <p:nvPr/>
        </p:nvSpPr>
        <p:spPr>
          <a:xfrm>
            <a:off x="4628643" y="5166887"/>
            <a:ext cx="3125700"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Vol. 1, No. 1 — 1987</a:t>
            </a:r>
          </a:p>
        </p:txBody>
      </p:sp>
      <p:sp>
        <p:nvSpPr>
          <p:cNvPr id="421" name="TextBox 7"/>
          <p:cNvSpPr txBox="1"/>
          <p:nvPr/>
        </p:nvSpPr>
        <p:spPr>
          <a:xfrm>
            <a:off x="464571" y="5609709"/>
            <a:ext cx="8214858" cy="929988"/>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i="1"/>
            </a:pPr>
            <a:r>
              <a:t>The Connection</a:t>
            </a:r>
            <a:r>
              <a:rPr i="0"/>
              <a:t> and the </a:t>
            </a:r>
            <a:r>
              <a:t>NewsGram</a:t>
            </a:r>
            <a:r>
              <a:rPr i="0"/>
              <a:t> were simultaneous publications. The Connection was primarily recovery stories, whereas The NewsGram was about what was going on in the Fellowship, Conference Reports, Committee Reports, etc.</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Picture 3" descr="Picture 3"/>
          <p:cNvPicPr>
            <a:picLocks noChangeAspect="1"/>
          </p:cNvPicPr>
          <p:nvPr/>
        </p:nvPicPr>
        <p:blipFill>
          <a:blip r:embed="rId2">
            <a:extLst/>
          </a:blip>
          <a:stretch>
            <a:fillRect/>
          </a:stretch>
        </p:blipFill>
        <p:spPr>
          <a:xfrm>
            <a:off x="5800463" y="48036"/>
            <a:ext cx="2732946" cy="6761928"/>
          </a:xfrm>
          <a:prstGeom prst="rect">
            <a:avLst/>
          </a:prstGeom>
          <a:ln w="12700">
            <a:miter lim="400000"/>
          </a:ln>
        </p:spPr>
      </p:pic>
      <p:sp>
        <p:nvSpPr>
          <p:cNvPr id="424" name="TextBox 4"/>
          <p:cNvSpPr txBox="1"/>
          <p:nvPr/>
        </p:nvSpPr>
        <p:spPr>
          <a:xfrm>
            <a:off x="529772" y="593148"/>
            <a:ext cx="4648199" cy="771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pPr>
            <a:r>
              <a:t>Ann Landers applauds C.A. </a:t>
            </a:r>
          </a:p>
          <a:p>
            <a:pPr algn="ctr">
              <a:defRPr sz="2000"/>
            </a:pPr>
            <a:r>
              <a:t>Chicago Tribune, September 13, 1988</a:t>
            </a:r>
            <a:r>
              <a:rPr sz="1800"/>
              <a:t> </a:t>
            </a:r>
          </a:p>
        </p:txBody>
      </p:sp>
      <p:sp>
        <p:nvSpPr>
          <p:cNvPr id="425" name="Content Placeholder 2"/>
          <p:cNvSpPr txBox="1"/>
          <p:nvPr>
            <p:ph type="body" sz="half" idx="1"/>
          </p:nvPr>
        </p:nvSpPr>
        <p:spPr>
          <a:xfrm>
            <a:off x="786050" y="1774120"/>
            <a:ext cx="4135644" cy="4038601"/>
          </a:xfrm>
          <a:prstGeom prst="rect">
            <a:avLst/>
          </a:prstGeom>
        </p:spPr>
        <p:txBody>
          <a:bodyPr/>
          <a:lstStyle/>
          <a:p>
            <a:pPr>
              <a:spcBef>
                <a:spcPts val="600"/>
              </a:spcBef>
              <a:defRPr sz="2000"/>
            </a:pPr>
            <a:r>
              <a:t>A letter and reply by Ann Landers in which the author of the letter Cocaine Anonymous as essential to her husband’s continuing recovery.</a:t>
            </a:r>
          </a:p>
          <a:p>
            <a:pPr>
              <a:spcBef>
                <a:spcPts val="600"/>
              </a:spcBef>
              <a:defRPr sz="2000"/>
            </a:pPr>
            <a:r>
              <a:t>Signed it “A True Believer”</a:t>
            </a:r>
          </a:p>
          <a:p>
            <a:pPr>
              <a:spcBef>
                <a:spcPts val="600"/>
              </a:spcBef>
              <a:defRPr sz="2000"/>
            </a:pPr>
            <a:r>
              <a:t>Ann Landers replied by printing the address and phone number of the WSO.</a:t>
            </a:r>
          </a:p>
          <a:p>
            <a:pPr>
              <a:spcBef>
                <a:spcPts val="600"/>
              </a:spcBef>
              <a:defRPr sz="2000"/>
            </a:pPr>
            <a:r>
              <a:t>Response was phenomenal: over a 3-day period, Helene H. WSO Chairperson reports receiving over 600 letters of inquiry!</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TextBox 3"/>
          <p:cNvSpPr txBox="1"/>
          <p:nvPr/>
        </p:nvSpPr>
        <p:spPr>
          <a:xfrm>
            <a:off x="712109" y="1224543"/>
            <a:ext cx="2743201" cy="5394609"/>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sz="1600"/>
            </a:pPr>
            <a:r>
              <a:t>July/August </a:t>
            </a:r>
            <a:r>
              <a:rPr b="1"/>
              <a:t>1989</a:t>
            </a:r>
            <a:r>
              <a:t> – Trustee Jack P. spearheads “Enforce It or Lose It” campaign whereby C.A. battles to protect copyright privileges. </a:t>
            </a:r>
            <a:r>
              <a:rPr b="1"/>
              <a:t>In 1989, a Dr. Baron advertised a C.A. recovery program in Houston, Texas by the name of “C.A. Aftercare.”</a:t>
            </a:r>
            <a:r>
              <a:t> C.A. had to defend itself by sending communication to Dr. Baron that this was not an organization that had anything to do with C.A. It came to the point where this issue may have had to go to court. But after much communication between our C.A. lawyer and Dr. Baron he finally changed the name of his program. </a:t>
            </a:r>
          </a:p>
          <a:p>
            <a:pPr>
              <a:defRPr sz="1100"/>
            </a:pPr>
          </a:p>
          <a:p>
            <a:pPr algn="ctr">
              <a:defRPr sz="1100"/>
            </a:pPr>
            <a:r>
              <a:t>(CAWS NewsGram, Vol II., No. 4, pg1., July-August 1989)</a:t>
            </a:r>
          </a:p>
        </p:txBody>
      </p:sp>
      <p:sp>
        <p:nvSpPr>
          <p:cNvPr id="428" name="TextBox 4"/>
          <p:cNvSpPr txBox="1"/>
          <p:nvPr/>
        </p:nvSpPr>
        <p:spPr>
          <a:xfrm>
            <a:off x="662326" y="44058"/>
            <a:ext cx="8077201" cy="9400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“ENFORCE IT OR LOSE IT”</a:t>
            </a:r>
          </a:p>
          <a:p>
            <a:pPr algn="ctr">
              <a:defRPr i="1" sz="2800"/>
            </a:pPr>
            <a:r>
              <a:t>C.A. Battles to Protect Copyright Privileges</a:t>
            </a:r>
          </a:p>
        </p:txBody>
      </p:sp>
      <p:pic>
        <p:nvPicPr>
          <p:cNvPr id="429" name="Picture 5" descr="Picture 5"/>
          <p:cNvPicPr>
            <a:picLocks noChangeAspect="1"/>
          </p:cNvPicPr>
          <p:nvPr/>
        </p:nvPicPr>
        <p:blipFill>
          <a:blip r:embed="rId2">
            <a:extLst/>
          </a:blip>
          <a:stretch>
            <a:fillRect/>
          </a:stretch>
        </p:blipFill>
        <p:spPr>
          <a:xfrm>
            <a:off x="3867437" y="1141959"/>
            <a:ext cx="5034543" cy="548077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TextBox 3"/>
          <p:cNvSpPr txBox="1"/>
          <p:nvPr/>
        </p:nvSpPr>
        <p:spPr>
          <a:xfrm>
            <a:off x="6090701" y="990081"/>
            <a:ext cx="2941829" cy="5621195"/>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40000"/>
              </a:lnSpc>
              <a:defRPr b="1" sz="1600"/>
            </a:pPr>
            <a:r>
              <a:t>August 30, 1991</a:t>
            </a:r>
            <a:r>
              <a:rPr b="0"/>
              <a:t> – PI Committee Motion to “APPROVE ONE OF THE FOLLOWING SLOGANS TO BE USED BY COCAINE ANONYMOUS, </a:t>
            </a:r>
            <a:r>
              <a:t>‘WE’RE HERE AND WE’RE FREE’</a:t>
            </a:r>
            <a:r>
              <a:rPr b="0"/>
              <a:t>, OR ‘</a:t>
            </a:r>
            <a:r>
              <a:t>CA: THE SPIRIT OF RECOVERY’</a:t>
            </a:r>
            <a:r>
              <a:rPr b="0"/>
              <a:t> OR </a:t>
            </a:r>
            <a:r>
              <a:t>‘ESCAPE COCAINE’</a:t>
            </a:r>
            <a:r>
              <a:rPr b="0"/>
              <a:t>, OR </a:t>
            </a:r>
            <a:r>
              <a:t>THERE’S NO GRAM LIKE THE PROGRAM,</a:t>
            </a:r>
            <a:r>
              <a:rPr b="0"/>
              <a:t>” which passed 59-35. In a selection vote for slogan, “</a:t>
            </a:r>
            <a:r>
              <a:t>We’re here and we’re free.”</a:t>
            </a:r>
            <a:r>
              <a:rPr b="0"/>
              <a:t> and </a:t>
            </a:r>
            <a:r>
              <a:t>“CA: The Spirit Of Recovery”</a:t>
            </a:r>
            <a:r>
              <a:rPr b="0"/>
              <a:t> received the most votes. </a:t>
            </a:r>
            <a:r>
              <a:t>“We’re here and we’re free”</a:t>
            </a:r>
            <a:r>
              <a:rPr b="0"/>
              <a:t> was selected in a runoff vote 52-28. </a:t>
            </a:r>
            <a:endParaRPr b="0"/>
          </a:p>
          <a:p>
            <a:pPr algn="ctr">
              <a:lnSpc>
                <a:spcPct val="120000"/>
              </a:lnSpc>
              <a:defRPr sz="900"/>
            </a:pPr>
            <a:r>
              <a:t>(Source: Minutes, 8th World Conference, August 30, 1991)</a:t>
            </a:r>
          </a:p>
        </p:txBody>
      </p:sp>
      <p:sp>
        <p:nvSpPr>
          <p:cNvPr id="432" name="TextBox 4"/>
          <p:cNvSpPr txBox="1"/>
          <p:nvPr/>
        </p:nvSpPr>
        <p:spPr>
          <a:xfrm>
            <a:off x="33498" y="44058"/>
            <a:ext cx="9019292" cy="9400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Our C.A. Slogan</a:t>
            </a:r>
          </a:p>
          <a:p>
            <a:pPr algn="ctr">
              <a:defRPr i="1" sz="2800"/>
            </a:pPr>
            <a:r>
              <a:t>“We’re Here and We’re Free.”</a:t>
            </a:r>
          </a:p>
        </p:txBody>
      </p:sp>
      <p:pic>
        <p:nvPicPr>
          <p:cNvPr id="433" name="free-and-here-slogan.jpg" descr="free-and-here-slogan.jpg"/>
          <p:cNvPicPr>
            <a:picLocks noChangeAspect="1"/>
          </p:cNvPicPr>
          <p:nvPr/>
        </p:nvPicPr>
        <p:blipFill>
          <a:blip r:embed="rId2">
            <a:extLst/>
          </a:blip>
          <a:stretch>
            <a:fillRect/>
          </a:stretch>
        </p:blipFill>
        <p:spPr>
          <a:xfrm>
            <a:off x="94871" y="981721"/>
            <a:ext cx="5908487" cy="575502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TextBox 4"/>
          <p:cNvSpPr txBox="1"/>
          <p:nvPr/>
        </p:nvSpPr>
        <p:spPr>
          <a:xfrm>
            <a:off x="122042" y="142168"/>
            <a:ext cx="8899915" cy="5394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500"/>
            </a:lvl1pPr>
          </a:lstStyle>
          <a:p>
            <a:pPr/>
            <a:r>
              <a:t>First C.A. Meeting Outside the United States</a:t>
            </a:r>
          </a:p>
        </p:txBody>
      </p:sp>
      <p:pic>
        <p:nvPicPr>
          <p:cNvPr id="436" name="Picture 3" descr="Picture 3"/>
          <p:cNvPicPr>
            <a:picLocks noChangeAspect="1"/>
          </p:cNvPicPr>
          <p:nvPr/>
        </p:nvPicPr>
        <p:blipFill>
          <a:blip r:embed="rId2">
            <a:extLst/>
          </a:blip>
          <a:stretch>
            <a:fillRect/>
          </a:stretch>
        </p:blipFill>
        <p:spPr>
          <a:xfrm>
            <a:off x="186960" y="2713938"/>
            <a:ext cx="8712368" cy="3757826"/>
          </a:xfrm>
          <a:prstGeom prst="rect">
            <a:avLst/>
          </a:prstGeom>
          <a:ln w="12700">
            <a:miter lim="400000"/>
          </a:ln>
        </p:spPr>
      </p:pic>
      <p:sp>
        <p:nvSpPr>
          <p:cNvPr id="437" name="Montreal, Quebec, Canada, August 21, 1986, Robert F. meets with his friend, Dave S. who is dating a woman from California who introduces him to some C.A. meetings. Dave's enthusiasm for C.A. — a fellowship where one could talk freely about drugs—inspired"/>
          <p:cNvSpPr txBox="1"/>
          <p:nvPr/>
        </p:nvSpPr>
        <p:spPr>
          <a:xfrm>
            <a:off x="183499" y="888303"/>
            <a:ext cx="8719290" cy="157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3800"/>
              </a:lnSpc>
              <a:spcBef>
                <a:spcPts val="1200"/>
              </a:spcBef>
              <a:defRPr sz="1600"/>
            </a:pPr>
            <a:r>
              <a:rPr b="1"/>
              <a:t>Montreal, Quebec, Canada, August 21, 1986, Robert F. </a:t>
            </a:r>
            <a:r>
              <a:t>meets with his friend, </a:t>
            </a:r>
            <a:r>
              <a:rPr b="1"/>
              <a:t>Dave S.</a:t>
            </a:r>
            <a:r>
              <a:t> who is dating a woman from California who introduces him to some C.A. meetings. Dave's enthusiasm for C.A. — a fellowship where one could talk freely about drugs—inspired Robert F. and together they ordered a C.A. starter kit and on a Thursday night, August 21, 1986, the first Canadian C.A. meeting was held in Montreal, Quebec—</a:t>
            </a:r>
            <a:r>
              <a:rPr i="1"/>
              <a:t>the first C.A. meeting outside the United States.</a:t>
            </a:r>
            <a:r>
              <a:t> There were about 20 people who attended. Dave S. was the speaker and Robert F. was the secretary.</a:t>
            </a:r>
          </a:p>
        </p:txBody>
      </p:sp>
      <p:sp>
        <p:nvSpPr>
          <p:cNvPr id="438" name="Late 1986 Montreal Meeting List"/>
          <p:cNvSpPr txBox="1"/>
          <p:nvPr/>
        </p:nvSpPr>
        <p:spPr>
          <a:xfrm>
            <a:off x="389391" y="5942852"/>
            <a:ext cx="2150751" cy="2483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lvl1pPr>
          </a:lstStyle>
          <a:p>
            <a:pPr/>
            <a:r>
              <a:t>Late 1986 Montreal Meeting List</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TextBox 4"/>
          <p:cNvSpPr txBox="1"/>
          <p:nvPr/>
        </p:nvSpPr>
        <p:spPr>
          <a:xfrm>
            <a:off x="150148" y="1993288"/>
            <a:ext cx="3846436" cy="12024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500"/>
            </a:pPr>
            <a:r>
              <a:t>First Overseas C.A. Meeting in London, UK</a:t>
            </a:r>
          </a:p>
          <a:p>
            <a:pPr algn="ctr">
              <a:lnSpc>
                <a:spcPct val="140000"/>
              </a:lnSpc>
              <a:defRPr b="1" sz="2500"/>
            </a:pPr>
            <a:r>
              <a:t>January 8, 1992 by Lisa C.</a:t>
            </a:r>
          </a:p>
        </p:txBody>
      </p:sp>
      <p:pic>
        <p:nvPicPr>
          <p:cNvPr id="441" name="Picture 5" descr="Picture 5"/>
          <p:cNvPicPr>
            <a:picLocks noChangeAspect="1"/>
          </p:cNvPicPr>
          <p:nvPr/>
        </p:nvPicPr>
        <p:blipFill>
          <a:blip r:embed="rId2">
            <a:extLst/>
          </a:blip>
          <a:stretch>
            <a:fillRect/>
          </a:stretch>
        </p:blipFill>
        <p:spPr>
          <a:xfrm>
            <a:off x="4204859" y="-11321"/>
            <a:ext cx="4948053" cy="6858001"/>
          </a:xfrm>
          <a:prstGeom prst="rect">
            <a:avLst/>
          </a:prstGeom>
          <a:ln w="12700">
            <a:miter lim="400000"/>
          </a:ln>
        </p:spPr>
      </p:pic>
      <p:pic>
        <p:nvPicPr>
          <p:cNvPr id="442" name="CAUK-Lisa-C-short-clip-2022-11-18.mp3" descr="CAUK-Lisa-C-short-clip-2022-11-18.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10116" y="4993501"/>
            <a:ext cx="571501" cy="571501"/>
          </a:xfrm>
          <a:prstGeom prst="rect">
            <a:avLst/>
          </a:prstGeom>
          <a:ln w="12700">
            <a:miter lim="400000"/>
          </a:ln>
        </p:spPr>
      </p:pic>
      <p:sp>
        <p:nvSpPr>
          <p:cNvPr id="443" name="Listen to Lisa C. Share how C.A. got started in the UK."/>
          <p:cNvSpPr txBox="1"/>
          <p:nvPr/>
        </p:nvSpPr>
        <p:spPr>
          <a:xfrm>
            <a:off x="340599" y="5618765"/>
            <a:ext cx="3465534"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lvl1pPr>
          </a:lstStyle>
          <a:p>
            <a:pPr/>
            <a:r>
              <a:t>Listen to Lisa C. Share how C.A. got started in the UK.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7743" fill="hold"/>
                                        <p:tgtEl>
                                          <p:spTgt spid="4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4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TextBox 4"/>
          <p:cNvSpPr txBox="1"/>
          <p:nvPr/>
        </p:nvSpPr>
        <p:spPr>
          <a:xfrm>
            <a:off x="198157" y="214076"/>
            <a:ext cx="8689975" cy="4899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40000"/>
              </a:lnSpc>
              <a:defRPr b="1" sz="3000"/>
            </a:lvl1pPr>
          </a:lstStyle>
          <a:p>
            <a:pPr/>
            <a:r>
              <a:t>Growth of the UK &amp; European C.A. Areas</a:t>
            </a:r>
          </a:p>
        </p:txBody>
      </p:sp>
      <p:sp>
        <p:nvSpPr>
          <p:cNvPr id="446" name="Indonesia Area - Sept 1, 2021…"/>
          <p:cNvSpPr txBox="1"/>
          <p:nvPr/>
        </p:nvSpPr>
        <p:spPr>
          <a:xfrm>
            <a:off x="5130135" y="1523729"/>
            <a:ext cx="3268955" cy="414053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94105" indent="-294105">
              <a:lnSpc>
                <a:spcPct val="150000"/>
              </a:lnSpc>
              <a:buSzPct val="100000"/>
              <a:buAutoNum type="arabicPeriod" startAt="18"/>
              <a:defRPr b="1" sz="1500"/>
            </a:pPr>
            <a:r>
              <a:t> Indonesia Area - Sept 1, 2021</a:t>
            </a:r>
          </a:p>
          <a:p>
            <a:pPr marL="280736" indent="-280736">
              <a:lnSpc>
                <a:spcPct val="150000"/>
              </a:lnSpc>
              <a:buSzPct val="100000"/>
              <a:buAutoNum type="arabicPeriod" startAt="18"/>
              <a:defRPr b="1" sz="1500"/>
            </a:pPr>
            <a:r>
              <a:t>Wales Area - Sept. 1, 2021</a:t>
            </a:r>
          </a:p>
          <a:p>
            <a:pPr marL="280736" indent="-280736">
              <a:lnSpc>
                <a:spcPct val="150000"/>
              </a:lnSpc>
              <a:buSzPct val="100000"/>
              <a:buAutoNum type="arabicPeriod" startAt="18"/>
              <a:defRPr b="1" sz="1500"/>
            </a:pPr>
            <a:r>
              <a:t>West County Area - Sept. 1, 2021</a:t>
            </a:r>
          </a:p>
          <a:p>
            <a:pPr marL="294105" indent="-294105">
              <a:lnSpc>
                <a:spcPct val="150000"/>
              </a:lnSpc>
              <a:buSzPct val="100000"/>
              <a:buAutoNum type="arabicPeriod" startAt="18"/>
              <a:defRPr b="1" sz="1500"/>
            </a:pPr>
            <a:r>
              <a:t> Greece Area - Aug. 31, 2022</a:t>
            </a:r>
          </a:p>
          <a:p>
            <a:pPr marL="280736" indent="-280736">
              <a:lnSpc>
                <a:spcPct val="150000"/>
              </a:lnSpc>
              <a:buSzPct val="100000"/>
              <a:buAutoNum type="arabicPeriod" startAt="18"/>
              <a:defRPr b="1" sz="1500"/>
            </a:pPr>
            <a:r>
              <a:t> Sussex Area - Aug. 31, 2022</a:t>
            </a:r>
          </a:p>
          <a:p>
            <a:pPr marL="294105" indent="-294105">
              <a:lnSpc>
                <a:spcPct val="150000"/>
              </a:lnSpc>
              <a:buSzPct val="100000"/>
              <a:buAutoNum type="arabicPeriod" startAt="18"/>
              <a:defRPr b="1" sz="1500"/>
            </a:pPr>
            <a:r>
              <a:t> Holland Noord Area - Aug. 31, 2023</a:t>
            </a:r>
          </a:p>
          <a:p>
            <a:pPr marL="294105" indent="-294105">
              <a:lnSpc>
                <a:spcPct val="150000"/>
              </a:lnSpc>
              <a:buSzPct val="100000"/>
              <a:buAutoNum type="arabicPeriod" startAt="18"/>
              <a:defRPr b="1" sz="1500"/>
            </a:pPr>
            <a:r>
              <a:t> France Area - Aug. 28, 2024</a:t>
            </a:r>
          </a:p>
          <a:p>
            <a:pPr marL="294105" indent="-294105">
              <a:lnSpc>
                <a:spcPct val="150000"/>
              </a:lnSpc>
              <a:buSzPct val="100000"/>
              <a:buAutoNum type="arabicPeriod" startAt="18"/>
              <a:defRPr b="1" sz="1500"/>
            </a:pPr>
            <a:r>
              <a:t> Poland Area - Aug. 29, 2024</a:t>
            </a:r>
          </a:p>
          <a:p>
            <a:pPr marL="294105" indent="-294105">
              <a:lnSpc>
                <a:spcPct val="150000"/>
              </a:lnSpc>
              <a:buSzPct val="100000"/>
              <a:buAutoNum type="arabicPeriod" startAt="18"/>
              <a:defRPr b="1" sz="1500"/>
            </a:pPr>
            <a:r>
              <a:t> Belgium Area - Aug. 28, 2025</a:t>
            </a:r>
          </a:p>
          <a:p>
            <a:pPr marL="294105" indent="-294105">
              <a:lnSpc>
                <a:spcPct val="150000"/>
              </a:lnSpc>
              <a:buSzPct val="100000"/>
              <a:buAutoNum type="arabicPeriod" startAt="18"/>
              <a:defRPr b="1" sz="1500"/>
            </a:pPr>
            <a:r>
              <a:t>Australia Area - Aug 28, 2025</a:t>
            </a:r>
          </a:p>
          <a:p>
            <a:pPr marL="294105" indent="-294105">
              <a:lnSpc>
                <a:spcPct val="150000"/>
              </a:lnSpc>
              <a:buSzPct val="100000"/>
              <a:buAutoNum type="arabicPeriod" startAt="18"/>
              <a:defRPr b="1" sz="1500"/>
            </a:pPr>
            <a:r>
              <a:t>Online Recovery Area - Sept. 2, 2026</a:t>
            </a:r>
          </a:p>
          <a:p>
            <a:pPr marL="294105" indent="-294105">
              <a:lnSpc>
                <a:spcPct val="150000"/>
              </a:lnSpc>
              <a:buSzPct val="100000"/>
              <a:buAutoNum type="arabicPeriod" startAt="18"/>
              <a:defRPr b="1" sz="1500"/>
            </a:pPr>
            <a:r>
              <a:t>Online GB Area - Sept. 2, 2026</a:t>
            </a:r>
          </a:p>
          <a:p>
            <a:pPr marL="294105" indent="-294105">
              <a:lnSpc>
                <a:spcPct val="150000"/>
              </a:lnSpc>
              <a:buSzPct val="100000"/>
              <a:buAutoNum type="arabicPeriod" startAt="18"/>
              <a:defRPr b="1" sz="1500"/>
            </a:pPr>
            <a:r>
              <a:t>Norway Area - Sept. 2, 2026</a:t>
            </a:r>
          </a:p>
        </p:txBody>
      </p:sp>
      <p:sp>
        <p:nvSpPr>
          <p:cNvPr id="447" name="CAUK Area - Aug. 28, 1996…"/>
          <p:cNvSpPr txBox="1"/>
          <p:nvPr/>
        </p:nvSpPr>
        <p:spPr>
          <a:xfrm>
            <a:off x="242699" y="1523729"/>
            <a:ext cx="3889036" cy="47004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0736" indent="-280736">
              <a:lnSpc>
                <a:spcPct val="120000"/>
              </a:lnSpc>
              <a:buSzPct val="100000"/>
              <a:buAutoNum type="arabicPeriod" startAt="1"/>
              <a:defRPr b="1" sz="1500"/>
            </a:pPr>
            <a:r>
              <a:t>CAUK Area - Aug. 28, 1996</a:t>
            </a:r>
          </a:p>
          <a:p>
            <a:pPr marL="280736" indent="-280736">
              <a:lnSpc>
                <a:spcPct val="120000"/>
              </a:lnSpc>
              <a:buSzPct val="100000"/>
              <a:buAutoNum type="arabicPeriod" startAt="1"/>
              <a:defRPr b="1" sz="1500"/>
            </a:pPr>
            <a:r>
              <a:t>Hong Kong Area - Sept. 1, 2004</a:t>
            </a:r>
          </a:p>
          <a:p>
            <a:pPr marL="280736" indent="-280736">
              <a:lnSpc>
                <a:spcPct val="120000"/>
              </a:lnSpc>
              <a:buSzPct val="100000"/>
              <a:buAutoNum type="arabicPeriod" startAt="1"/>
              <a:defRPr b="1" sz="1500"/>
            </a:pPr>
            <a:r>
              <a:t>Scotland Area - Sept. 1, 2004</a:t>
            </a:r>
          </a:p>
          <a:p>
            <a:pPr marL="280736" indent="-280736">
              <a:lnSpc>
                <a:spcPct val="120000"/>
              </a:lnSpc>
              <a:buSzPct val="100000"/>
              <a:buAutoNum type="arabicPeriod" startAt="1"/>
              <a:defRPr b="1" sz="1500"/>
            </a:pPr>
            <a:r>
              <a:t>Holland Area, Sept. 1, 2004</a:t>
            </a:r>
          </a:p>
          <a:p>
            <a:pPr marL="280736" indent="-280736">
              <a:lnSpc>
                <a:spcPct val="120000"/>
              </a:lnSpc>
              <a:buSzPct val="100000"/>
              <a:buAutoNum type="arabicPeriod" startAt="1"/>
              <a:defRPr b="1" sz="1500"/>
            </a:pPr>
            <a:r>
              <a:t>South Africa - Aug. 30, 2005</a:t>
            </a:r>
          </a:p>
          <a:p>
            <a:pPr marL="280736" indent="-280736">
              <a:lnSpc>
                <a:spcPct val="120000"/>
              </a:lnSpc>
              <a:buSzPct val="100000"/>
              <a:buAutoNum type="arabicPeriod" startAt="1"/>
              <a:defRPr b="1" sz="1500"/>
            </a:pPr>
            <a:r>
              <a:t>Spain Area - Aug. 29, 2006</a:t>
            </a:r>
          </a:p>
          <a:p>
            <a:pPr marL="280736" indent="-280736">
              <a:lnSpc>
                <a:spcPct val="120000"/>
              </a:lnSpc>
              <a:buSzPct val="100000"/>
              <a:buAutoNum type="arabicPeriod" startAt="1"/>
              <a:defRPr b="1" sz="1500"/>
            </a:pPr>
            <a:r>
              <a:t>Germany (Deutschland) Area - Aug. 28, 2007</a:t>
            </a:r>
          </a:p>
          <a:p>
            <a:pPr marL="280736" indent="-280736">
              <a:lnSpc>
                <a:spcPct val="120000"/>
              </a:lnSpc>
              <a:buSzPct val="100000"/>
              <a:buAutoNum type="arabicPeriod" startAt="1"/>
              <a:defRPr b="1" sz="1500"/>
            </a:pPr>
            <a:r>
              <a:t>Ireland Area - Aug. 31, 2010</a:t>
            </a:r>
          </a:p>
          <a:p>
            <a:pPr marL="294105" indent="-294105">
              <a:lnSpc>
                <a:spcPct val="120000"/>
              </a:lnSpc>
              <a:buSzPct val="100000"/>
              <a:buAutoNum type="arabicPeriod" startAt="1"/>
              <a:defRPr b="1" sz="1500"/>
            </a:pPr>
            <a:r>
              <a:t>Switzerland Area - Aug. 28, 2013</a:t>
            </a:r>
          </a:p>
          <a:p>
            <a:pPr marL="294105" indent="-294105">
              <a:lnSpc>
                <a:spcPct val="120000"/>
              </a:lnSpc>
              <a:buSzPct val="100000"/>
              <a:buAutoNum type="arabicPeriod" startAt="1"/>
              <a:defRPr b="1" sz="1500"/>
            </a:pPr>
            <a:r>
              <a:t>Russia Area - Aug. 28, 2013</a:t>
            </a:r>
          </a:p>
          <a:p>
            <a:pPr marL="294105" indent="-294105">
              <a:lnSpc>
                <a:spcPct val="120000"/>
              </a:lnSpc>
              <a:buSzPct val="100000"/>
              <a:buAutoNum type="arabicPeriod" startAt="1"/>
              <a:defRPr b="1" sz="1500"/>
            </a:pPr>
            <a:r>
              <a:t>Peru Area - Aug. 28, 2013</a:t>
            </a:r>
          </a:p>
          <a:p>
            <a:pPr marL="294105" indent="-294105">
              <a:lnSpc>
                <a:spcPct val="120000"/>
              </a:lnSpc>
              <a:buSzPct val="100000"/>
              <a:buAutoNum type="arabicPeriod" startAt="1"/>
              <a:defRPr b="1" sz="1500"/>
            </a:pPr>
            <a:r>
              <a:t>Denmark Area - Sept. 2, 2015</a:t>
            </a:r>
          </a:p>
          <a:p>
            <a:pPr marL="294105" indent="-294105">
              <a:lnSpc>
                <a:spcPct val="120000"/>
              </a:lnSpc>
              <a:buSzPct val="100000"/>
              <a:buAutoNum type="arabicPeriod" startAt="1"/>
              <a:defRPr b="1" sz="1500"/>
            </a:pPr>
            <a:r>
              <a:t>Central UK Area - Aug. 31, 2016</a:t>
            </a:r>
          </a:p>
          <a:p>
            <a:pPr marL="294105" indent="-294105">
              <a:lnSpc>
                <a:spcPct val="150000"/>
              </a:lnSpc>
              <a:buSzPct val="100000"/>
              <a:buAutoNum type="arabicPeriod" startAt="1"/>
              <a:defRPr b="1" sz="1500"/>
            </a:pPr>
            <a:r>
              <a:t>London Area - Aug. 31, 2016</a:t>
            </a:r>
          </a:p>
          <a:p>
            <a:pPr marL="294105" indent="-294105">
              <a:lnSpc>
                <a:spcPct val="150000"/>
              </a:lnSpc>
              <a:buSzPct val="100000"/>
              <a:buAutoNum type="arabicPeriod" startAt="1"/>
              <a:defRPr b="1" sz="1500"/>
            </a:pPr>
            <a:r>
              <a:t>Portugal Area - Aug. 28, 2019</a:t>
            </a:r>
          </a:p>
          <a:p>
            <a:pPr marL="280736" indent="-280736">
              <a:lnSpc>
                <a:spcPct val="150000"/>
              </a:lnSpc>
              <a:buSzPct val="100000"/>
              <a:buAutoNum type="arabicPeriod" startAt="1"/>
              <a:defRPr b="1" sz="1500"/>
            </a:pPr>
            <a:r>
              <a:t>Thailand Area - Aug. 28, 2019</a:t>
            </a:r>
          </a:p>
          <a:p>
            <a:pPr marL="294105" indent="-294105">
              <a:lnSpc>
                <a:spcPct val="150000"/>
              </a:lnSpc>
              <a:buSzPct val="100000"/>
              <a:buAutoNum type="arabicPeriod" startAt="1"/>
              <a:defRPr b="1" sz="1500"/>
            </a:pPr>
            <a:r>
              <a:t>China Area - Sept. 1, 2021</a:t>
            </a:r>
          </a:p>
        </p:txBody>
      </p:sp>
      <p:sp>
        <p:nvSpPr>
          <p:cNvPr id="448" name="European Region Ratified - Aug. 30, 2005…"/>
          <p:cNvSpPr txBox="1"/>
          <p:nvPr/>
        </p:nvSpPr>
        <p:spPr>
          <a:xfrm>
            <a:off x="2236137" y="756648"/>
            <a:ext cx="4436478" cy="5771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1700"/>
            </a:pPr>
            <a:r>
              <a:t>European Region Ratified - Aug. 30, 2005</a:t>
            </a:r>
          </a:p>
          <a:p>
            <a:pPr algn="ctr">
              <a:defRPr b="1" sz="1700"/>
            </a:pPr>
            <a:r>
              <a:t>Mainland Europe Region Ratified - Aug. 28, 2019</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itle 1"/>
          <p:cNvSpPr txBox="1"/>
          <p:nvPr/>
        </p:nvSpPr>
        <p:spPr>
          <a:xfrm>
            <a:off x="3682272" y="2382119"/>
            <a:ext cx="1592091" cy="1129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400"/>
            </a:lvl1pPr>
          </a:lstStyle>
          <a:p>
            <a:pPr/>
            <a:r>
              <a:t>C.A. World Convention Firsts</a:t>
            </a:r>
          </a:p>
        </p:txBody>
      </p:sp>
      <p:pic>
        <p:nvPicPr>
          <p:cNvPr id="451" name="Picture 8" descr="Picture 8"/>
          <p:cNvPicPr>
            <a:picLocks noChangeAspect="1"/>
          </p:cNvPicPr>
          <p:nvPr/>
        </p:nvPicPr>
        <p:blipFill>
          <a:blip r:embed="rId2">
            <a:extLst/>
          </a:blip>
          <a:stretch>
            <a:fillRect/>
          </a:stretch>
        </p:blipFill>
        <p:spPr>
          <a:xfrm>
            <a:off x="81068" y="70948"/>
            <a:ext cx="3548945" cy="5699606"/>
          </a:xfrm>
          <a:prstGeom prst="rect">
            <a:avLst/>
          </a:prstGeom>
          <a:ln w="12700">
            <a:miter lim="400000"/>
          </a:ln>
        </p:spPr>
      </p:pic>
      <p:sp>
        <p:nvSpPr>
          <p:cNvPr id="452" name="Title 1"/>
          <p:cNvSpPr txBox="1"/>
          <p:nvPr/>
        </p:nvSpPr>
        <p:spPr>
          <a:xfrm>
            <a:off x="5327155" y="5806301"/>
            <a:ext cx="3646501" cy="808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pPr>
            <a:r>
              <a:t>28th World Service Convention</a:t>
            </a:r>
            <a:r>
              <a:rPr b="0"/>
              <a:t> </a:t>
            </a:r>
            <a:br>
              <a:rPr b="0"/>
            </a:br>
            <a:r>
              <a:rPr b="0"/>
              <a:t>May 24-28, 2012 Birmingham, UK</a:t>
            </a:r>
          </a:p>
          <a:p>
            <a:pPr algn="ctr">
              <a:defRPr b="1" sz="1600"/>
            </a:pPr>
            <a:r>
              <a:t>First Convention outside North America</a:t>
            </a:r>
          </a:p>
        </p:txBody>
      </p:sp>
      <p:pic>
        <p:nvPicPr>
          <p:cNvPr id="453" name="Picture 6" descr="Picture 6"/>
          <p:cNvPicPr>
            <a:picLocks noChangeAspect="1"/>
          </p:cNvPicPr>
          <p:nvPr/>
        </p:nvPicPr>
        <p:blipFill>
          <a:blip r:embed="rId3">
            <a:extLst/>
          </a:blip>
          <a:stretch>
            <a:fillRect/>
          </a:stretch>
        </p:blipFill>
        <p:spPr>
          <a:xfrm>
            <a:off x="5326621" y="92616"/>
            <a:ext cx="3647569" cy="5656270"/>
          </a:xfrm>
          <a:prstGeom prst="rect">
            <a:avLst/>
          </a:prstGeom>
          <a:ln w="12700">
            <a:miter lim="400000"/>
          </a:ln>
        </p:spPr>
      </p:pic>
      <p:sp>
        <p:nvSpPr>
          <p:cNvPr id="454" name="8th World Service Convention  Montreal, PQ – 1992.  First Convention outside the USA."/>
          <p:cNvSpPr txBox="1"/>
          <p:nvPr/>
        </p:nvSpPr>
        <p:spPr>
          <a:xfrm>
            <a:off x="104294" y="5806301"/>
            <a:ext cx="3502493" cy="808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pPr>
            <a:r>
              <a:t>8th World Service Convention</a:t>
            </a:r>
            <a:r>
              <a:rPr b="0"/>
              <a:t> </a:t>
            </a:r>
            <a:br>
              <a:rPr b="0"/>
            </a:br>
            <a:r>
              <a:rPr b="0"/>
              <a:t>Montreal, PQ – 1992. </a:t>
            </a:r>
            <a:br>
              <a:rPr b="0"/>
            </a:br>
            <a:r>
              <a:t>First Convention outside the USA.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he Greek word “mnemonicide” (neh-MAHN-i-cide) — the deliberate removal of a public memory marker, often carried out by tyrannical regimes to blot their predecessors and opponents from history. - (Schultz 2015 “How Cultures Remember”). The destruction of"/>
          <p:cNvSpPr txBox="1"/>
          <p:nvPr/>
        </p:nvSpPr>
        <p:spPr>
          <a:xfrm>
            <a:off x="98176" y="4997823"/>
            <a:ext cx="9054700" cy="15593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rPr b="1"/>
              <a:t>The Greek word “mnemonicide” (neh-MAHN-i-cide) </a:t>
            </a:r>
            <a:r>
              <a:t>— the deliberate removal of a public memory marker, often carried out by tyrannical regimes to blot their predecessors and opponents from history. - (Schultz 2015 “How Cultures Remember”). The destruction of archives and records is a destruction of the unseen, not of flesh and blood but that of the soul of a people. – (Sleeman 2006 “Cultural Genocide”)</a:t>
            </a:r>
          </a:p>
        </p:txBody>
      </p:sp>
      <p:pic>
        <p:nvPicPr>
          <p:cNvPr id="260" name="Back to the Future -Erased from Existence.mp4" descr="Back to the Future -Erased from Existence.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45229" y="176753"/>
            <a:ext cx="8480840" cy="45982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020" fill="hold"/>
                                        <p:tgtEl>
                                          <p:spTgt spid="26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0"/>
                </p:tgtEl>
              </p:cMediaNode>
            </p:video>
            <p:seq concurrent="1" prevAc="none" nextAc="seek">
              <p:cTn id="8" evtFilter="cancelBubble" nodeType="interactiveSeq" restart="whenNotActive" fill="hold">
                <p:stCondLst>
                  <p:cond delay="0" evt="onClick">
                    <p:tgtEl>
                      <p:spTgt spid="26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0"/>
                                        </p:tgtEl>
                                      </p:cBhvr>
                                    </p:cmd>
                                  </p:childTnLst>
                                </p:cTn>
                              </p:par>
                            </p:childTnLst>
                          </p:cTn>
                        </p:par>
                      </p:childTnLst>
                    </p:cTn>
                  </p:par>
                </p:childTnLst>
              </p:cTn>
              <p:nextCondLst>
                <p:cond delay="0" evt="onClick">
                  <p:tgtEl>
                    <p:spTgt spid="260"/>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Picture 8" descr="Picture 8"/>
          <p:cNvPicPr>
            <a:picLocks noChangeAspect="1"/>
          </p:cNvPicPr>
          <p:nvPr/>
        </p:nvPicPr>
        <p:blipFill>
          <a:blip r:embed="rId2">
            <a:extLst/>
          </a:blip>
          <a:stretch>
            <a:fillRect/>
          </a:stretch>
        </p:blipFill>
        <p:spPr>
          <a:xfrm>
            <a:off x="3820766" y="58797"/>
            <a:ext cx="5208496" cy="6740406"/>
          </a:xfrm>
          <a:prstGeom prst="rect">
            <a:avLst/>
          </a:prstGeom>
          <a:ln w="12700">
            <a:miter lim="400000"/>
          </a:ln>
        </p:spPr>
      </p:pic>
      <p:sp>
        <p:nvSpPr>
          <p:cNvPr id="457" name="Title 1"/>
          <p:cNvSpPr txBox="1"/>
          <p:nvPr/>
        </p:nvSpPr>
        <p:spPr>
          <a:xfrm>
            <a:off x="134543" y="128725"/>
            <a:ext cx="3561499" cy="7426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pPr>
            <a:r>
              <a:t>C.A. World Convention Firsts</a:t>
            </a:r>
          </a:p>
          <a:p>
            <a:pPr algn="ctr">
              <a:defRPr b="1" sz="2800"/>
            </a:pPr>
          </a:p>
          <a:p>
            <a:pPr algn="ctr">
              <a:defRPr b="1" sz="2800"/>
            </a:pPr>
            <a:r>
              <a:t>First Non-English Speaking, Mainland Europe</a:t>
            </a:r>
          </a:p>
          <a:p>
            <a:pPr algn="ctr">
              <a:defRPr b="1" sz="2800"/>
            </a:pPr>
          </a:p>
          <a:p>
            <a:pPr algn="ctr">
              <a:defRPr b="1" sz="2800"/>
            </a:pPr>
            <a:r>
              <a:t>35</a:t>
            </a:r>
            <a:r>
              <a:rPr baseline="30000"/>
              <a:t>th</a:t>
            </a:r>
            <a:r>
              <a:t> World Convention 2019</a:t>
            </a:r>
          </a:p>
          <a:p>
            <a:pPr algn="ctr">
              <a:defRPr sz="2800"/>
            </a:pPr>
            <a:r>
              <a:t>Stockholm, Sweden</a:t>
            </a:r>
          </a:p>
          <a:p>
            <a:pPr algn="ctr">
              <a:defRPr sz="2800"/>
            </a:pPr>
          </a:p>
          <a:p>
            <a:pPr algn="ctr">
              <a:defRPr sz="2800"/>
            </a:pPr>
            <a:r>
              <a:t>Today Sweden has more than 72 C.A. meetings.</a:t>
            </a:r>
            <a:br/>
            <a:r>
              <a:rPr sz="2000"/>
              <a:t> </a:t>
            </a:r>
            <a:br>
              <a:rPr sz="2000"/>
            </a:br>
            <a:r>
              <a:rPr sz="2000"/>
              <a:t> </a:t>
            </a:r>
            <a:br>
              <a:rPr sz="2000"/>
            </a:br>
            <a:br>
              <a:rPr sz="2000"/>
            </a:b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Title 1"/>
          <p:cNvSpPr txBox="1"/>
          <p:nvPr/>
        </p:nvSpPr>
        <p:spPr>
          <a:xfrm>
            <a:off x="128685" y="546753"/>
            <a:ext cx="3060216" cy="52692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2nd Non-English Speaking, Mainland Europe</a:t>
            </a:r>
          </a:p>
          <a:p>
            <a:pPr algn="ctr">
              <a:defRPr b="1" sz="1400"/>
            </a:pPr>
          </a:p>
          <a:p>
            <a:pPr algn="ctr">
              <a:defRPr b="1" sz="2400"/>
            </a:pPr>
            <a:r>
              <a:t>2024</a:t>
            </a:r>
          </a:p>
          <a:p>
            <a:pPr algn="ctr">
              <a:defRPr b="1" sz="2400"/>
            </a:pPr>
            <a:r>
              <a:t>38</a:t>
            </a:r>
            <a:r>
              <a:rPr baseline="29666"/>
              <a:t>th</a:t>
            </a:r>
            <a:r>
              <a:t> World Convention</a:t>
            </a:r>
          </a:p>
          <a:p>
            <a:pPr algn="ctr">
              <a:defRPr sz="2400"/>
            </a:pPr>
            <a:r>
              <a:t>Noordwijkerhout Nederland</a:t>
            </a:r>
          </a:p>
          <a:p>
            <a:pPr algn="ctr">
              <a:defRPr sz="1400"/>
            </a:pPr>
          </a:p>
          <a:p>
            <a:pPr algn="ctr">
              <a:defRPr sz="2400"/>
            </a:pPr>
            <a:r>
              <a:rPr b="1"/>
              <a:t>Meetings in Holland</a:t>
            </a:r>
            <a:r>
              <a:t> today number: </a:t>
            </a:r>
          </a:p>
          <a:p>
            <a:pPr algn="ctr">
              <a:defRPr sz="2400"/>
            </a:pPr>
            <a:r>
              <a:t>157 in-person</a:t>
            </a:r>
          </a:p>
          <a:p>
            <a:pPr algn="ctr">
              <a:defRPr sz="2400"/>
            </a:pPr>
            <a:r>
              <a:t>27 online</a:t>
            </a:r>
          </a:p>
          <a:p>
            <a:pPr algn="ctr">
              <a:defRPr sz="2400"/>
            </a:pPr>
            <a:r>
              <a:t>10 H&amp;I</a:t>
            </a:r>
            <a:br/>
          </a:p>
        </p:txBody>
      </p:sp>
      <p:pic>
        <p:nvPicPr>
          <p:cNvPr id="460" name="caws-2024.jpg" descr="caws-2024.jpg"/>
          <p:cNvPicPr>
            <a:picLocks noChangeAspect="1"/>
          </p:cNvPicPr>
          <p:nvPr/>
        </p:nvPicPr>
        <p:blipFill>
          <a:blip r:embed="rId2">
            <a:extLst/>
          </a:blip>
          <a:stretch>
            <a:fillRect/>
          </a:stretch>
        </p:blipFill>
        <p:spPr>
          <a:xfrm>
            <a:off x="3444707" y="510873"/>
            <a:ext cx="5527055" cy="5527056"/>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Title 1"/>
          <p:cNvSpPr txBox="1"/>
          <p:nvPr/>
        </p:nvSpPr>
        <p:spPr>
          <a:xfrm>
            <a:off x="387236" y="2392051"/>
            <a:ext cx="3222555" cy="1882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000"/>
            </a:pPr>
            <a:r>
              <a:t>41</a:t>
            </a:r>
            <a:r>
              <a:rPr baseline="30133"/>
              <a:t>st</a:t>
            </a:r>
            <a:r>
              <a:t> World Convention - May 27-31, 2027</a:t>
            </a:r>
          </a:p>
          <a:p>
            <a:pPr algn="ctr">
              <a:defRPr b="1" sz="2700"/>
            </a:pPr>
            <a:r>
              <a:t>https:/caws2027.org</a:t>
            </a:r>
          </a:p>
        </p:txBody>
      </p:sp>
      <p:pic>
        <p:nvPicPr>
          <p:cNvPr id="463" name="caws-2027-theme-logo.jpg" descr="caws-2027-theme-logo.jpg"/>
          <p:cNvPicPr>
            <a:picLocks noChangeAspect="1"/>
          </p:cNvPicPr>
          <p:nvPr/>
        </p:nvPicPr>
        <p:blipFill>
          <a:blip r:embed="rId2">
            <a:extLst/>
          </a:blip>
          <a:stretch>
            <a:fillRect/>
          </a:stretch>
        </p:blipFill>
        <p:spPr>
          <a:xfrm>
            <a:off x="4018851" y="-1"/>
            <a:ext cx="5141359" cy="6858001"/>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Title 1"/>
          <p:cNvSpPr txBox="1"/>
          <p:nvPr>
            <p:ph type="title"/>
          </p:nvPr>
        </p:nvSpPr>
        <p:spPr>
          <a:xfrm>
            <a:off x="208256" y="212529"/>
            <a:ext cx="8882990" cy="589786"/>
          </a:xfrm>
          <a:prstGeom prst="rect">
            <a:avLst/>
          </a:prstGeom>
        </p:spPr>
        <p:txBody>
          <a:bodyPr/>
          <a:lstStyle>
            <a:lvl1pPr>
              <a:defRPr b="1" sz="3600"/>
            </a:lvl1pPr>
          </a:lstStyle>
          <a:p>
            <a:pPr/>
            <a:r>
              <a:t>C.A. Publications</a:t>
            </a:r>
          </a:p>
        </p:txBody>
      </p:sp>
      <p:sp>
        <p:nvSpPr>
          <p:cNvPr id="466" name="TextBox 5"/>
          <p:cNvSpPr txBox="1"/>
          <p:nvPr/>
        </p:nvSpPr>
        <p:spPr>
          <a:xfrm>
            <a:off x="573172" y="6216540"/>
            <a:ext cx="2185941"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vl1pPr>
          </a:lstStyle>
          <a:p>
            <a:pPr/>
            <a:r>
              <a:t>1993</a:t>
            </a:r>
          </a:p>
        </p:txBody>
      </p:sp>
      <p:pic>
        <p:nvPicPr>
          <p:cNvPr id="467" name="Picture 7" descr="Picture 7"/>
          <p:cNvPicPr>
            <a:picLocks noChangeAspect="1"/>
          </p:cNvPicPr>
          <p:nvPr/>
        </p:nvPicPr>
        <p:blipFill>
          <a:blip r:embed="rId2">
            <a:extLst/>
          </a:blip>
          <a:stretch>
            <a:fillRect/>
          </a:stretch>
        </p:blipFill>
        <p:spPr>
          <a:xfrm>
            <a:off x="6474895" y="2436004"/>
            <a:ext cx="2264649" cy="3738592"/>
          </a:xfrm>
          <a:prstGeom prst="rect">
            <a:avLst/>
          </a:prstGeom>
          <a:ln w="12700">
            <a:miter lim="400000"/>
          </a:ln>
        </p:spPr>
      </p:pic>
      <p:pic>
        <p:nvPicPr>
          <p:cNvPr id="468" name="Picture 8" descr="Picture 8"/>
          <p:cNvPicPr>
            <a:picLocks noChangeAspect="1"/>
          </p:cNvPicPr>
          <p:nvPr/>
        </p:nvPicPr>
        <p:blipFill>
          <a:blip r:embed="rId3">
            <a:extLst/>
          </a:blip>
          <a:stretch>
            <a:fillRect/>
          </a:stretch>
        </p:blipFill>
        <p:spPr>
          <a:xfrm>
            <a:off x="421298" y="2427385"/>
            <a:ext cx="2693575" cy="3755830"/>
          </a:xfrm>
          <a:prstGeom prst="rect">
            <a:avLst/>
          </a:prstGeom>
          <a:ln w="12700">
            <a:miter lim="400000"/>
          </a:ln>
        </p:spPr>
      </p:pic>
      <p:pic>
        <p:nvPicPr>
          <p:cNvPr id="469" name="Picture 9" descr="Picture 9"/>
          <p:cNvPicPr>
            <a:picLocks noChangeAspect="1"/>
          </p:cNvPicPr>
          <p:nvPr/>
        </p:nvPicPr>
        <p:blipFill>
          <a:blip r:embed="rId4">
            <a:extLst/>
          </a:blip>
          <a:stretch>
            <a:fillRect/>
          </a:stretch>
        </p:blipFill>
        <p:spPr>
          <a:xfrm>
            <a:off x="3528316" y="2453619"/>
            <a:ext cx="2654077" cy="3703362"/>
          </a:xfrm>
          <a:prstGeom prst="rect">
            <a:avLst/>
          </a:prstGeom>
          <a:ln w="12700">
            <a:miter lim="400000"/>
          </a:ln>
        </p:spPr>
      </p:pic>
      <p:sp>
        <p:nvSpPr>
          <p:cNvPr id="470" name="TextBox 10"/>
          <p:cNvSpPr txBox="1"/>
          <p:nvPr/>
        </p:nvSpPr>
        <p:spPr>
          <a:xfrm>
            <a:off x="3685549" y="6216540"/>
            <a:ext cx="2184401"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vl1pPr>
          </a:lstStyle>
          <a:p>
            <a:pPr/>
            <a:r>
              <a:t>2007</a:t>
            </a:r>
          </a:p>
        </p:txBody>
      </p:sp>
      <p:sp>
        <p:nvSpPr>
          <p:cNvPr id="471" name="TextBox 11"/>
          <p:cNvSpPr txBox="1"/>
          <p:nvPr/>
        </p:nvSpPr>
        <p:spPr>
          <a:xfrm>
            <a:off x="6684057" y="6216540"/>
            <a:ext cx="1846324"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vl1pPr>
          </a:lstStyle>
          <a:p>
            <a:pPr/>
            <a:r>
              <a:t>2014</a:t>
            </a:r>
          </a:p>
        </p:txBody>
      </p:sp>
      <p:sp>
        <p:nvSpPr>
          <p:cNvPr id="472" name="TextBox 12"/>
          <p:cNvSpPr txBox="1"/>
          <p:nvPr/>
        </p:nvSpPr>
        <p:spPr>
          <a:xfrm>
            <a:off x="230607" y="915240"/>
            <a:ext cx="8625074" cy="1316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rPr b="1"/>
              <a:t>Alan S., LCF Chair,</a:t>
            </a:r>
            <a:r>
              <a:t> brought an idea to the 1989 Conference that C.A. should have its own book comprised of stories from our members. Stories from around the C.A. fellowship were collected, selected, edited and approved. Bill Z. (San Diego, CA), as the chair of the LCF CA Book sub-committee contributed greatly to getting HFC to publication in 1993. It was a HUGE success for C.A. garnering a “pre-sale” of hundreds of cases of books.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Getting Clean on the Screen!…"/>
          <p:cNvSpPr txBox="1"/>
          <p:nvPr>
            <p:ph type="title"/>
          </p:nvPr>
        </p:nvSpPr>
        <p:spPr>
          <a:xfrm>
            <a:off x="-13530" y="137315"/>
            <a:ext cx="9113348" cy="1357908"/>
          </a:xfrm>
          <a:prstGeom prst="rect">
            <a:avLst/>
          </a:prstGeom>
        </p:spPr>
        <p:txBody>
          <a:bodyPr/>
          <a:lstStyle/>
          <a:p>
            <a:pPr>
              <a:defRPr b="1" sz="4100"/>
            </a:pPr>
            <a:r>
              <a:t>Getting Clean on the Screen!</a:t>
            </a:r>
          </a:p>
          <a:p>
            <a:pPr>
              <a:defRPr b="1" sz="4100"/>
            </a:pPr>
            <a:r>
              <a:t>CA.ORG</a:t>
            </a:r>
          </a:p>
        </p:txBody>
      </p:sp>
      <p:pic>
        <p:nvPicPr>
          <p:cNvPr id="475" name="Picture 15" descr="Picture 15"/>
          <p:cNvPicPr>
            <a:picLocks noChangeAspect="1"/>
          </p:cNvPicPr>
          <p:nvPr/>
        </p:nvPicPr>
        <p:blipFill>
          <a:blip r:embed="rId2">
            <a:extLst/>
          </a:blip>
          <a:stretch>
            <a:fillRect/>
          </a:stretch>
        </p:blipFill>
        <p:spPr>
          <a:xfrm>
            <a:off x="-3524" y="1620541"/>
            <a:ext cx="9151048" cy="3616918"/>
          </a:xfrm>
          <a:prstGeom prst="rect">
            <a:avLst/>
          </a:prstGeom>
          <a:ln w="12700">
            <a:miter lim="400000"/>
          </a:ln>
        </p:spPr>
      </p:pic>
      <p:sp>
        <p:nvSpPr>
          <p:cNvPr id="476" name="1994 Inception to 2025"/>
          <p:cNvSpPr txBox="1"/>
          <p:nvPr/>
        </p:nvSpPr>
        <p:spPr>
          <a:xfrm>
            <a:off x="15326" y="5684080"/>
            <a:ext cx="9113348" cy="706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800"/>
            </a:lvl1pPr>
          </a:lstStyle>
          <a:p>
            <a:pPr/>
            <a:r>
              <a:t>1994 Inception to 2025</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itle 1"/>
          <p:cNvSpPr txBox="1"/>
          <p:nvPr>
            <p:ph type="title"/>
          </p:nvPr>
        </p:nvSpPr>
        <p:spPr>
          <a:xfrm>
            <a:off x="113169" y="157717"/>
            <a:ext cx="4715866" cy="548750"/>
          </a:xfrm>
          <a:prstGeom prst="rect">
            <a:avLst/>
          </a:prstGeom>
        </p:spPr>
        <p:txBody>
          <a:bodyPr/>
          <a:lstStyle/>
          <a:p>
            <a:pPr algn="l">
              <a:defRPr b="1" sz="2700"/>
            </a:pPr>
            <a:r>
              <a:t>1</a:t>
            </a:r>
            <a:r>
              <a:rPr baseline="29037"/>
              <a:t>st</a:t>
            </a:r>
            <a:r>
              <a:t> C.A. Website – </a:t>
            </a:r>
            <a:r>
              <a:rPr u="sng">
                <a:solidFill>
                  <a:srgbClr val="0000FF"/>
                </a:solidFill>
                <a:uFill>
                  <a:solidFill>
                    <a:srgbClr val="0000FF"/>
                  </a:solidFill>
                </a:uFill>
                <a:hlinkClick r:id="rId2" invalidUrl="" action="" tgtFrame="" tooltip="" history="1" highlightClick="0" endSnd="0"/>
              </a:rPr>
              <a:t>https://</a:t>
            </a:r>
            <a:r>
              <a:rPr u="sng">
                <a:solidFill>
                  <a:srgbClr val="0000FF"/>
                </a:solidFill>
                <a:uFill>
                  <a:solidFill>
                    <a:srgbClr val="0000FF"/>
                  </a:solidFill>
                </a:uFill>
                <a:hlinkClick r:id="rId2" invalidUrl="" action="" tgtFrame="" tooltip="" history="1" highlightClick="0" endSnd="0"/>
              </a:rPr>
              <a:t>ca.org</a:t>
            </a:r>
          </a:p>
        </p:txBody>
      </p:sp>
      <p:pic>
        <p:nvPicPr>
          <p:cNvPr id="479" name="caws-2003-05-23-Internet-Kevin-M-short-clip.mp3" descr="caws-2003-05-23-Internet-Kevin-M-short-clip.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523353" y="104576"/>
            <a:ext cx="571501" cy="571501"/>
          </a:xfrm>
          <a:prstGeom prst="rect">
            <a:avLst/>
          </a:prstGeom>
          <a:ln w="12700">
            <a:miter lim="400000"/>
          </a:ln>
        </p:spPr>
      </p:pic>
      <p:sp>
        <p:nvSpPr>
          <p:cNvPr id="480" name="TextBox 4"/>
          <p:cNvSpPr txBox="1"/>
          <p:nvPr/>
        </p:nvSpPr>
        <p:spPr>
          <a:xfrm>
            <a:off x="106403" y="763095"/>
            <a:ext cx="8931194" cy="5883088"/>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1400">
                <a:latin typeface="Arial"/>
                <a:ea typeface="Arial"/>
                <a:cs typeface="Arial"/>
                <a:sym typeface="Arial"/>
              </a:defRPr>
            </a:pPr>
            <a:r>
              <a:rPr b="1"/>
              <a:t>1994</a:t>
            </a:r>
            <a:r>
              <a:t> - T</a:t>
            </a:r>
            <a:r>
              <a:t>wo members of the 1994 Conference, Craig H. (Midwest Regional Trustee) and Jim S., a delegate from Northern California Area brought a motion to the Conference floor through the Public Information Committee. This motion was to obtain an internet domain (ca.org) and to put up a very limited web site on a server that Craig H. managed. The site was to be limited to the Preamble, the Self-Test and local telephone contact numbers. The “Escape Cocaine” billboard art was also used. This motion passed after considerable debate. </a:t>
            </a:r>
          </a:p>
          <a:p>
            <a:pPr>
              <a:lnSpc>
                <a:spcPct val="120000"/>
              </a:lnSpc>
              <a:defRPr sz="1400">
                <a:latin typeface="Arial"/>
                <a:ea typeface="Arial"/>
                <a:cs typeface="Arial"/>
                <a:sym typeface="Arial"/>
              </a:defRPr>
            </a:pPr>
          </a:p>
          <a:p>
            <a:pPr>
              <a:lnSpc>
                <a:spcPct val="120000"/>
              </a:lnSpc>
              <a:defRPr sz="1400">
                <a:latin typeface="Arial"/>
                <a:ea typeface="Arial"/>
                <a:cs typeface="Arial"/>
                <a:sym typeface="Arial"/>
              </a:defRPr>
            </a:pPr>
            <a:r>
              <a:t>The </a:t>
            </a:r>
            <a:r>
              <a:rPr b="1"/>
              <a:t>domain, ca.org,</a:t>
            </a:r>
            <a:r>
              <a:t> was registered on </a:t>
            </a:r>
            <a:r>
              <a:rPr b="1"/>
              <a:t>October 20,1994. </a:t>
            </a:r>
            <a:r>
              <a:t>The site was online shortly thereafter generating a small number of telephone contacts to CAWSO. There was no e-mail address. </a:t>
            </a:r>
            <a:r>
              <a:rPr b="1"/>
              <a:t>CA was the first 12-Step Fellowship</a:t>
            </a:r>
            <a:r>
              <a:t> to have such a web site— </a:t>
            </a:r>
            <a:r>
              <a:rPr u="sng">
                <a:solidFill>
                  <a:srgbClr val="0000FF"/>
                </a:solidFill>
                <a:uFill>
                  <a:solidFill>
                    <a:srgbClr val="0000FF"/>
                  </a:solidFill>
                </a:uFill>
                <a:hlinkClick r:id="rId6" invalidUrl="" action="" tgtFrame="" tooltip="" history="1" highlightClick="0" endSnd="0"/>
              </a:rPr>
              <a:t>AA.org</a:t>
            </a:r>
            <a:r>
              <a:t> (1996-04-24) and Al-Anon.org (1996-07-23), NA.org (1997-06-12) all put up sites in the following years. Kevin M. was our first Web Master.</a:t>
            </a:r>
          </a:p>
          <a:p>
            <a:pPr>
              <a:lnSpc>
                <a:spcPct val="120000"/>
              </a:lnSpc>
              <a:defRPr sz="1400">
                <a:latin typeface="Arial"/>
                <a:ea typeface="Arial"/>
                <a:cs typeface="Arial"/>
                <a:sym typeface="Arial"/>
              </a:defRPr>
            </a:pPr>
          </a:p>
          <a:p>
            <a:pPr>
              <a:lnSpc>
                <a:spcPct val="120000"/>
              </a:lnSpc>
              <a:defRPr sz="1400">
                <a:latin typeface="Arial"/>
                <a:ea typeface="Arial"/>
                <a:cs typeface="Arial"/>
                <a:sym typeface="Arial"/>
              </a:defRPr>
            </a:pPr>
            <a:r>
              <a:rPr b="1"/>
              <a:t>1995</a:t>
            </a:r>
            <a:r>
              <a:t> - PI brought a motion to the Conference floor to add certain specified information to the website, such as “What is CA?”, “…And All Other Mind-Altering Substances” and “To the Newcomer.”  The motion passed with an amendment to allow the PI committee to add Conference-approved information at its discretion.</a:t>
            </a:r>
          </a:p>
          <a:p>
            <a:pPr>
              <a:lnSpc>
                <a:spcPct val="120000"/>
              </a:lnSpc>
              <a:defRPr sz="1400">
                <a:latin typeface="Arial"/>
                <a:ea typeface="Arial"/>
                <a:cs typeface="Arial"/>
                <a:sym typeface="Arial"/>
              </a:defRPr>
            </a:pPr>
          </a:p>
          <a:p>
            <a:pPr>
              <a:lnSpc>
                <a:spcPct val="120000"/>
              </a:lnSpc>
              <a:defRPr sz="1400">
                <a:latin typeface="Arial"/>
                <a:ea typeface="Arial"/>
                <a:cs typeface="Arial"/>
                <a:sym typeface="Arial"/>
              </a:defRPr>
            </a:pPr>
            <a:r>
              <a:t>Kevin M. undertook a redesign of the website. More pieces were added: a page on the Storybook, the PI Fact File, the 12 Steps and 12 Traditions, “Crack”, and some of the results of the PI Survey of the previous year and an opening page describing the Fellowship and its goals. There was still no e-mail contact listed. This new version of the site went up, but it should </a:t>
            </a:r>
            <a:r>
              <a:rPr i="1"/>
              <a:t>have been reviewed and approved first </a:t>
            </a:r>
            <a:r>
              <a:t>by the WSBT and/or the WSOB, but none of them had Internet access!</a:t>
            </a:r>
          </a:p>
          <a:p>
            <a:pPr>
              <a:lnSpc>
                <a:spcPct val="120000"/>
              </a:lnSpc>
              <a:defRPr sz="1400">
                <a:latin typeface="Arial"/>
                <a:ea typeface="Arial"/>
                <a:cs typeface="Arial"/>
                <a:sym typeface="Arial"/>
              </a:defRPr>
            </a:pPr>
          </a:p>
          <a:p>
            <a:pPr>
              <a:lnSpc>
                <a:spcPct val="120000"/>
              </a:lnSpc>
              <a:defRPr sz="1400">
                <a:latin typeface="Arial"/>
                <a:ea typeface="Arial"/>
                <a:cs typeface="Arial"/>
                <a:sym typeface="Arial"/>
              </a:defRPr>
            </a:pPr>
            <a:r>
              <a:rPr b="1"/>
              <a:t>1996</a:t>
            </a:r>
            <a:r>
              <a:t> - The new website was formally announced at the Conference and made available for viewing by the fellowship. E-mail addresses for Public Information inquiries (</a:t>
            </a:r>
            <a:r>
              <a:rPr u="sng">
                <a:solidFill>
                  <a:srgbClr val="0000FF"/>
                </a:solidFill>
              </a:rPr>
              <a:t>pubinfo@ca.org</a:t>
            </a:r>
            <a:r>
              <a:t>) and for technical comments (</a:t>
            </a:r>
            <a:r>
              <a:rPr u="sng">
                <a:solidFill>
                  <a:srgbClr val="0000FF"/>
                </a:solidFill>
              </a:rPr>
              <a:t>webmaster@ca.org</a:t>
            </a:r>
            <a:r>
              <a:t>) were also created, and all of these addresses were listed on the web site. </a:t>
            </a:r>
          </a:p>
        </p:txBody>
      </p:sp>
      <p:sp>
        <p:nvSpPr>
          <p:cNvPr id="481" name="Listen to Kevin M.…"/>
          <p:cNvSpPr txBox="1"/>
          <p:nvPr/>
        </p:nvSpPr>
        <p:spPr>
          <a:xfrm>
            <a:off x="6463972" y="121129"/>
            <a:ext cx="1792819" cy="4388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1200"/>
            </a:pPr>
            <a:r>
              <a:t>Listen to Kevin M. </a:t>
            </a:r>
          </a:p>
          <a:p>
            <a:pPr algn="ctr">
              <a:defRPr b="1" sz="1200"/>
            </a:pPr>
            <a:r>
              <a:t>Our first </a:t>
            </a:r>
            <a:r>
              <a:rPr u="sng">
                <a:solidFill>
                  <a:srgbClr val="0000FF"/>
                </a:solidFill>
                <a:uFill>
                  <a:solidFill>
                    <a:srgbClr val="0000FF"/>
                  </a:solidFill>
                </a:uFill>
                <a:hlinkClick r:id="rId7" invalidUrl="" action="" tgtFrame="" tooltip="" history="1" highlightClick="0" endSnd="0"/>
              </a:rPr>
              <a:t>ca.org</a:t>
            </a:r>
            <a:r>
              <a:t> webmaster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550" fill="hold"/>
                                        <p:tgtEl>
                                          <p:spTgt spid="4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7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itle 1"/>
          <p:cNvSpPr txBox="1"/>
          <p:nvPr>
            <p:ph type="title"/>
          </p:nvPr>
        </p:nvSpPr>
        <p:spPr>
          <a:xfrm>
            <a:off x="522259" y="157205"/>
            <a:ext cx="8041770" cy="509400"/>
          </a:xfrm>
          <a:prstGeom prst="rect">
            <a:avLst/>
          </a:prstGeom>
        </p:spPr>
        <p:txBody>
          <a:bodyPr/>
          <a:lstStyle/>
          <a:p>
            <a:pPr>
              <a:defRPr b="1" sz="3200"/>
            </a:pPr>
            <a:r>
              <a:t>1</a:t>
            </a:r>
            <a:r>
              <a:rPr baseline="29500"/>
              <a:t>st</a:t>
            </a:r>
            <a:r>
              <a:t> C.A. French Translation Website</a:t>
            </a:r>
          </a:p>
        </p:txBody>
      </p:sp>
      <p:pic>
        <p:nvPicPr>
          <p:cNvPr id="484" name="ca-1st-french-translation-1998-01-15.png" descr="ca-1st-french-translation-1998-01-15.png"/>
          <p:cNvPicPr>
            <a:picLocks noChangeAspect="1"/>
          </p:cNvPicPr>
          <p:nvPr/>
        </p:nvPicPr>
        <p:blipFill>
          <a:blip r:embed="rId2">
            <a:extLst/>
          </a:blip>
          <a:stretch>
            <a:fillRect/>
          </a:stretch>
        </p:blipFill>
        <p:spPr>
          <a:xfrm>
            <a:off x="304168" y="783303"/>
            <a:ext cx="8477951" cy="3720205"/>
          </a:xfrm>
          <a:prstGeom prst="rect">
            <a:avLst/>
          </a:prstGeom>
          <a:ln w="12700">
            <a:miter lim="400000"/>
          </a:ln>
        </p:spPr>
      </p:pic>
      <p:sp>
        <p:nvSpPr>
          <p:cNvPr id="485" name="https://web.archive.org/web/19980115064558/http://ca.org:80/francais/index.html…"/>
          <p:cNvSpPr txBox="1"/>
          <p:nvPr/>
        </p:nvSpPr>
        <p:spPr>
          <a:xfrm>
            <a:off x="1058963" y="4548494"/>
            <a:ext cx="6968362" cy="509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400"/>
            </a:pPr>
            <a:r>
              <a:rPr u="sng">
                <a:solidFill>
                  <a:srgbClr val="0000FF"/>
                </a:solidFill>
                <a:uFill>
                  <a:solidFill>
                    <a:srgbClr val="0000FF"/>
                  </a:solidFill>
                </a:uFill>
                <a:hlinkClick r:id="rId3" invalidUrl="" action="" tgtFrame="" tooltip="" history="1" highlightClick="0" endSnd="0"/>
              </a:rPr>
              <a:t>https://web.archive.org/web/19980115064558/http://ca.org:80/francais/index.html</a:t>
            </a:r>
          </a:p>
          <a:p>
            <a:pPr algn="ctr">
              <a:defRPr b="1" sz="1400"/>
            </a:pPr>
            <a:r>
              <a:t>accessed 2021-02-05</a:t>
            </a:r>
          </a:p>
        </p:txBody>
      </p:sp>
      <p:sp>
        <p:nvSpPr>
          <p:cNvPr id="486" name="TextBox 4"/>
          <p:cNvSpPr txBox="1"/>
          <p:nvPr/>
        </p:nvSpPr>
        <p:spPr>
          <a:xfrm>
            <a:off x="162773" y="5181093"/>
            <a:ext cx="8818454" cy="1456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Arial"/>
                <a:ea typeface="Arial"/>
                <a:cs typeface="Arial"/>
                <a:sym typeface="Arial"/>
              </a:defRPr>
            </a:pPr>
            <a:r>
              <a:t>1996 - A motion was passed at the 1996 World Conference that any future </a:t>
            </a:r>
            <a:r>
              <a:rPr i="1"/>
              <a:t>substantive </a:t>
            </a:r>
            <a:r>
              <a:t>changes to the site would require Trustee or Conference approval and a motion was passed to translate the web site into French. The Montreal Fellowship translated the web site into French, and provided text and </a:t>
            </a:r>
            <a:r>
              <a:rPr i="1"/>
              <a:t>detailed</a:t>
            </a:r>
            <a:r>
              <a:t> information on how that text correlated to the English version, so that posting the French web site was merely a technical issue. </a:t>
            </a:r>
            <a:r>
              <a:rPr b="1"/>
              <a:t>The French version of ca.org went up August 1, 1997, with WSO approval.</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TextBox 4"/>
          <p:cNvSpPr txBox="1"/>
          <p:nvPr/>
        </p:nvSpPr>
        <p:spPr>
          <a:xfrm>
            <a:off x="754974" y="365155"/>
            <a:ext cx="4769761" cy="59752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latin typeface="Arial"/>
                <a:ea typeface="Arial"/>
                <a:cs typeface="Arial"/>
                <a:sym typeface="Arial"/>
              </a:defRPr>
            </a:pPr>
            <a:r>
              <a:t>First Online C.A. Meetings</a:t>
            </a:r>
          </a:p>
          <a:p>
            <a:pPr>
              <a:defRPr sz="1400">
                <a:latin typeface="Arial"/>
                <a:ea typeface="Arial"/>
                <a:cs typeface="Arial"/>
                <a:sym typeface="Arial"/>
              </a:defRPr>
            </a:pPr>
          </a:p>
          <a:p>
            <a:pPr>
              <a:lnSpc>
                <a:spcPct val="110000"/>
              </a:lnSpc>
              <a:defRPr sz="1400">
                <a:latin typeface="Arial"/>
                <a:ea typeface="Arial"/>
                <a:cs typeface="Arial"/>
                <a:sym typeface="Arial"/>
              </a:defRPr>
            </a:pPr>
            <a:r>
              <a:rPr b="1"/>
              <a:t>On February 1, 1997 </a:t>
            </a:r>
            <a:r>
              <a:t>the “Hope, Faith &amp; Courage” (aka HFC) became the first online/virtual meeting facilitated through email. </a:t>
            </a:r>
          </a:p>
          <a:p>
            <a:pPr>
              <a:lnSpc>
                <a:spcPct val="110000"/>
              </a:lnSpc>
              <a:defRPr sz="1400">
                <a:latin typeface="Arial"/>
                <a:ea typeface="Arial"/>
                <a:cs typeface="Arial"/>
                <a:sym typeface="Arial"/>
              </a:defRPr>
            </a:pPr>
          </a:p>
          <a:p>
            <a:pPr>
              <a:lnSpc>
                <a:spcPct val="110000"/>
              </a:lnSpc>
              <a:defRPr sz="1400">
                <a:latin typeface="Arial"/>
                <a:ea typeface="Arial"/>
                <a:cs typeface="Arial"/>
                <a:sym typeface="Arial"/>
              </a:defRPr>
            </a:pPr>
            <a:r>
              <a:t>Initially a speaker/discussion meeting patterned after AA’s “Lamplighters” online meeting, but soon changed to mostly a discussion format.  </a:t>
            </a:r>
          </a:p>
          <a:p>
            <a:pPr>
              <a:lnSpc>
                <a:spcPct val="110000"/>
              </a:lnSpc>
              <a:defRPr sz="1400">
                <a:latin typeface="Arial"/>
                <a:ea typeface="Arial"/>
                <a:cs typeface="Arial"/>
                <a:sym typeface="Arial"/>
              </a:defRPr>
            </a:pPr>
          </a:p>
          <a:p>
            <a:pPr>
              <a:lnSpc>
                <a:spcPct val="110000"/>
              </a:lnSpc>
              <a:defRPr sz="1400">
                <a:latin typeface="Arial"/>
                <a:ea typeface="Arial"/>
                <a:cs typeface="Arial"/>
                <a:sym typeface="Arial"/>
              </a:defRPr>
            </a:pPr>
            <a:r>
              <a:t>In time, the “speaker” portion of the meeting was replaced by inviting people celebrating a birthday to post their stories online. After a slow start, the meeting began to thrive. Due to the very low initial cost of operating the meeting, no 7th Tradition was taken initially. After some discussion, and a long talk with former Trustee Bob L, it was decided that the HFC meeting needed to take a 7</a:t>
            </a:r>
            <a:r>
              <a:rPr baseline="31999"/>
              <a:t>th</a:t>
            </a:r>
            <a:r>
              <a:t> Tradition, as this was the only one of the 6 points regarding group status that HFC was not currently meeting.</a:t>
            </a:r>
          </a:p>
          <a:p>
            <a:pPr>
              <a:lnSpc>
                <a:spcPct val="110000"/>
              </a:lnSpc>
              <a:defRPr sz="1400">
                <a:latin typeface="Arial"/>
                <a:ea typeface="Arial"/>
                <a:cs typeface="Arial"/>
                <a:sym typeface="Arial"/>
              </a:defRPr>
            </a:pPr>
          </a:p>
          <a:p>
            <a:pPr>
              <a:lnSpc>
                <a:spcPct val="110000"/>
              </a:lnSpc>
              <a:defRPr sz="1400">
                <a:latin typeface="Arial"/>
                <a:ea typeface="Arial"/>
                <a:cs typeface="Arial"/>
                <a:sym typeface="Arial"/>
              </a:defRPr>
            </a:pPr>
            <a:r>
              <a:rPr b="1"/>
              <a:t>1998</a:t>
            </a:r>
            <a:r>
              <a:t> - In August, the second email subscriber meeting, "KISCA," was started.</a:t>
            </a:r>
          </a:p>
          <a:p>
            <a:pPr>
              <a:lnSpc>
                <a:spcPct val="110000"/>
              </a:lnSpc>
              <a:defRPr sz="1400">
                <a:latin typeface="Arial"/>
                <a:ea typeface="Arial"/>
                <a:cs typeface="Arial"/>
                <a:sym typeface="Arial"/>
              </a:defRPr>
            </a:pPr>
          </a:p>
          <a:p>
            <a:pPr>
              <a:lnSpc>
                <a:spcPct val="110000"/>
              </a:lnSpc>
              <a:defRPr sz="1400">
                <a:latin typeface="Arial"/>
                <a:ea typeface="Arial"/>
                <a:cs typeface="Arial"/>
                <a:sym typeface="Arial"/>
              </a:defRPr>
            </a:pPr>
            <a:r>
              <a:rPr b="1"/>
              <a:t>1999</a:t>
            </a:r>
            <a:r>
              <a:t> - Two more email meetings were formed, “Sisters in Sobriety” and “The Study.” </a:t>
            </a:r>
          </a:p>
        </p:txBody>
      </p:sp>
      <p:pic>
        <p:nvPicPr>
          <p:cNvPr id="489" name="ca-hf-meeting-e-mail-meeting-group-sweat-shirt-back.jpg" descr="ca-hf-meeting-e-mail-meeting-group-sweat-shirt-back.jpg"/>
          <p:cNvPicPr>
            <a:picLocks noChangeAspect="1"/>
          </p:cNvPicPr>
          <p:nvPr/>
        </p:nvPicPr>
        <p:blipFill>
          <a:blip r:embed="rId2">
            <a:extLst/>
          </a:blip>
          <a:stretch>
            <a:fillRect/>
          </a:stretch>
        </p:blipFill>
        <p:spPr>
          <a:xfrm>
            <a:off x="6264308" y="12669"/>
            <a:ext cx="2885688" cy="3846622"/>
          </a:xfrm>
          <a:prstGeom prst="rect">
            <a:avLst/>
          </a:prstGeom>
          <a:ln w="12700">
            <a:miter lim="400000"/>
          </a:ln>
        </p:spPr>
      </p:pic>
      <p:pic>
        <p:nvPicPr>
          <p:cNvPr id="490" name="ca-online-2001-02-20.png" descr="ca-online-2001-02-20.png"/>
          <p:cNvPicPr>
            <a:picLocks noChangeAspect="1"/>
          </p:cNvPicPr>
          <p:nvPr/>
        </p:nvPicPr>
        <p:blipFill>
          <a:blip r:embed="rId3">
            <a:extLst/>
          </a:blip>
          <a:stretch>
            <a:fillRect/>
          </a:stretch>
        </p:blipFill>
        <p:spPr>
          <a:xfrm>
            <a:off x="6217907" y="3926254"/>
            <a:ext cx="2862926" cy="2963128"/>
          </a:xfrm>
          <a:prstGeom prst="rect">
            <a:avLst/>
          </a:prstGeom>
          <a:ln w="12700">
            <a:miter lim="400000"/>
          </a:ln>
        </p:spPr>
      </p:pic>
      <p:sp>
        <p:nvSpPr>
          <p:cNvPr id="491" name="Web page capture (2001-02-20 on web.archive.org) of the first online C.A. group, Hope, Faith &amp; Courage"/>
          <p:cNvSpPr txBox="1"/>
          <p:nvPr/>
        </p:nvSpPr>
        <p:spPr>
          <a:xfrm>
            <a:off x="2835683" y="6336481"/>
            <a:ext cx="3156236" cy="3908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lvl1pPr>
          </a:lstStyle>
          <a:p>
            <a:pPr/>
            <a:r>
              <a:t>Web page capture (2001-02-20 on web.archive.org) of the first online C.A. group, Hope, Faith &amp; Courage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Picture 5" descr="Picture 5"/>
          <p:cNvPicPr>
            <a:picLocks noChangeAspect="1"/>
          </p:cNvPicPr>
          <p:nvPr/>
        </p:nvPicPr>
        <p:blipFill>
          <a:blip r:embed="rId2">
            <a:extLst/>
          </a:blip>
          <a:stretch>
            <a:fillRect/>
          </a:stretch>
        </p:blipFill>
        <p:spPr>
          <a:xfrm>
            <a:off x="1892729" y="316567"/>
            <a:ext cx="5300830" cy="5551148"/>
          </a:xfrm>
          <a:prstGeom prst="rect">
            <a:avLst/>
          </a:prstGeom>
          <a:ln w="12700">
            <a:miter lim="400000"/>
          </a:ln>
        </p:spPr>
      </p:pic>
      <p:sp>
        <p:nvSpPr>
          <p:cNvPr id="494" name="https://ca-online.org"/>
          <p:cNvSpPr txBox="1"/>
          <p:nvPr/>
        </p:nvSpPr>
        <p:spPr>
          <a:xfrm>
            <a:off x="2705522" y="6124189"/>
            <a:ext cx="3525756" cy="48715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100"/>
            </a:lvl1pPr>
          </a:lstStyle>
          <a:p>
            <a:pPr/>
            <a:r>
              <a:t>https://ca-online.org</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First Online C.A. Area…"/>
          <p:cNvSpPr txBox="1"/>
          <p:nvPr/>
        </p:nvSpPr>
        <p:spPr>
          <a:xfrm>
            <a:off x="323592" y="379729"/>
            <a:ext cx="3392120" cy="6333095"/>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gn="ctr">
              <a:defRPr b="1" sz="1600">
                <a:latin typeface="Arial"/>
                <a:ea typeface="Arial"/>
                <a:cs typeface="Arial"/>
                <a:sym typeface="Arial"/>
              </a:defRPr>
            </a:pPr>
            <a:r>
              <a:t>First Online C.A. Area</a:t>
            </a:r>
          </a:p>
          <a:p>
            <a:pPr algn="ctr">
              <a:defRPr b="1" sz="1600">
                <a:latin typeface="Arial"/>
                <a:ea typeface="Arial"/>
                <a:cs typeface="Arial"/>
                <a:sym typeface="Arial"/>
              </a:defRPr>
            </a:pPr>
            <a:r>
              <a:rPr u="sng">
                <a:solidFill>
                  <a:srgbClr val="0000FF"/>
                </a:solidFill>
                <a:uFill>
                  <a:solidFill>
                    <a:srgbClr val="0000FF"/>
                  </a:solidFill>
                </a:uFill>
                <a:hlinkClick r:id="rId2" invalidUrl="" action="" tgtFrame="" tooltip="" history="1" highlightClick="0" endSnd="0"/>
              </a:rPr>
              <a:t>https://ca-online.org</a:t>
            </a:r>
          </a:p>
          <a:p>
            <a:pPr>
              <a:defRPr b="1" sz="1600">
                <a:latin typeface="Arial"/>
                <a:ea typeface="Arial"/>
                <a:cs typeface="Arial"/>
                <a:sym typeface="Arial"/>
              </a:defRPr>
            </a:pPr>
          </a:p>
          <a:p>
            <a:pPr>
              <a:defRPr sz="1600"/>
            </a:pPr>
            <a:r>
              <a:rPr b="1"/>
              <a:t>1999-09-03</a:t>
            </a:r>
            <a:r>
              <a:t> - The Conference approves the creation of an Online Service Committee and </a:t>
            </a:r>
            <a:r>
              <a:rPr b="1" u="sng">
                <a:solidFill>
                  <a:srgbClr val="0000FF"/>
                </a:solidFill>
                <a:uFill>
                  <a:solidFill>
                    <a:srgbClr val="0000FF"/>
                  </a:solidFill>
                </a:uFill>
                <a:hlinkClick r:id="rId3" invalidUrl="" action="" tgtFrame="" tooltip="" history="1" highlightClick="0" endSnd="0"/>
              </a:rPr>
              <a:t>ca-online.org</a:t>
            </a:r>
            <a:r>
              <a:rPr b="1"/>
              <a:t> is registered on 1999-09-16.</a:t>
            </a:r>
          </a:p>
          <a:p>
            <a:pPr>
              <a:defRPr sz="1600"/>
            </a:pPr>
          </a:p>
          <a:p>
            <a:pPr>
              <a:defRPr sz="1600"/>
            </a:pPr>
            <a:r>
              <a:rPr b="1"/>
              <a:t>2000-09-03</a:t>
            </a:r>
            <a:r>
              <a:t> - The C.A. World Conference ratifies ca-online.org as a Cocaine Anonymous Online Service Area. OSA Delegates representing the OSA are: Michael C. (2 votes) and Alt. Del. Sherri H. (1 vote).</a:t>
            </a:r>
          </a:p>
          <a:p>
            <a:pPr>
              <a:defRPr sz="1600"/>
            </a:pPr>
          </a:p>
          <a:p>
            <a:pPr>
              <a:defRPr sz="1600"/>
            </a:pPr>
            <a:r>
              <a:rPr b="1"/>
              <a:t>2001</a:t>
            </a:r>
            <a:r>
              <a:t> “There is a Solution” meeting began.</a:t>
            </a:r>
          </a:p>
          <a:p>
            <a:pPr>
              <a:defRPr sz="1600"/>
            </a:pPr>
          </a:p>
          <a:p>
            <a:pPr>
              <a:defRPr sz="1600"/>
            </a:pPr>
            <a:r>
              <a:rPr b="1"/>
              <a:t>2002</a:t>
            </a:r>
            <a:r>
              <a:t> - “Steps On Line” meeting started.</a:t>
            </a:r>
          </a:p>
          <a:p>
            <a:pPr>
              <a:defRPr sz="1600"/>
            </a:pPr>
          </a:p>
          <a:p>
            <a:pPr>
              <a:defRPr sz="1600"/>
            </a:pPr>
            <a:r>
              <a:rPr b="1"/>
              <a:t>2010</a:t>
            </a:r>
            <a:r>
              <a:t> - Voice meetings were introduced.</a:t>
            </a:r>
          </a:p>
          <a:p>
            <a:pPr>
              <a:defRPr sz="1600"/>
            </a:pPr>
          </a:p>
          <a:p>
            <a:pPr>
              <a:defRPr sz="1600"/>
            </a:pPr>
            <a:r>
              <a:rPr b="1"/>
              <a:t>2020</a:t>
            </a:r>
            <a:r>
              <a:t> - Global pandemic starts and C.A. moves to the “ZOOM” platform. OSA experiences exponential growth.</a:t>
            </a:r>
          </a:p>
        </p:txBody>
      </p:sp>
      <p:pic>
        <p:nvPicPr>
          <p:cNvPr id="497" name="2004-ONLINEFLIER.png" descr="2004-ONLINEFLIER.png"/>
          <p:cNvPicPr>
            <a:picLocks noChangeAspect="1"/>
          </p:cNvPicPr>
          <p:nvPr/>
        </p:nvPicPr>
        <p:blipFill>
          <a:blip r:embed="rId4">
            <a:extLst/>
          </a:blip>
          <a:stretch>
            <a:fillRect/>
          </a:stretch>
        </p:blipFill>
        <p:spPr>
          <a:xfrm>
            <a:off x="3986608" y="402344"/>
            <a:ext cx="4799635" cy="617932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extBox 3"/>
          <p:cNvSpPr txBox="1"/>
          <p:nvPr/>
        </p:nvSpPr>
        <p:spPr>
          <a:xfrm>
            <a:off x="172768" y="2210430"/>
            <a:ext cx="3793466" cy="4364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600"/>
            </a:pPr>
            <a:r>
              <a:t>The C.A. World Service Archive Committee collects, preserves, catalogs and curates the historical record of C.A.’s World activities. </a:t>
            </a:r>
          </a:p>
          <a:p>
            <a:pPr>
              <a:defRPr b="1" sz="1600"/>
            </a:pPr>
          </a:p>
          <a:p>
            <a:pPr>
              <a:defRPr b="1" sz="1600"/>
            </a:pPr>
            <a:r>
              <a:t>Our archives can tell us more about our membership, our committees, our procedures and most importantly how we got from way back when to where we are now, which can have a tremendous bearing on where C.A. headed. </a:t>
            </a:r>
          </a:p>
          <a:p>
            <a:pPr>
              <a:defRPr b="1" sz="1600"/>
            </a:pPr>
          </a:p>
          <a:p>
            <a:pPr>
              <a:defRPr b="1" sz="1600"/>
            </a:pPr>
            <a:r>
              <a:t>Our C.A. Archive can tell us stories and increases our sense of C.A. identity and helps us to understand of our fellowship, both locally and globally. This dynamic not only focuses our C.A. identity, it also facilitates C.A. Unity.</a:t>
            </a:r>
          </a:p>
        </p:txBody>
      </p:sp>
      <p:pic>
        <p:nvPicPr>
          <p:cNvPr id="265" name="box-inventory-2023-03-27-A.jpg" descr="box-inventory-2023-03-27-A.jpg"/>
          <p:cNvPicPr>
            <a:picLocks noChangeAspect="1"/>
          </p:cNvPicPr>
          <p:nvPr/>
        </p:nvPicPr>
        <p:blipFill>
          <a:blip r:embed="rId2">
            <a:extLst/>
          </a:blip>
          <a:stretch>
            <a:fillRect/>
          </a:stretch>
        </p:blipFill>
        <p:spPr>
          <a:xfrm>
            <a:off x="4021473" y="-10509"/>
            <a:ext cx="5143500" cy="6858001"/>
          </a:xfrm>
          <a:prstGeom prst="rect">
            <a:avLst/>
          </a:prstGeom>
          <a:ln w="12700">
            <a:miter lim="400000"/>
          </a:ln>
        </p:spPr>
      </p:pic>
      <p:pic>
        <p:nvPicPr>
          <p:cNvPr id="266" name="Picture 3" descr="Picture 3"/>
          <p:cNvPicPr>
            <a:picLocks noChangeAspect="1"/>
          </p:cNvPicPr>
          <p:nvPr/>
        </p:nvPicPr>
        <p:blipFill>
          <a:blip r:embed="rId3">
            <a:extLst/>
          </a:blip>
          <a:stretch>
            <a:fillRect/>
          </a:stretch>
        </p:blipFill>
        <p:spPr>
          <a:xfrm>
            <a:off x="1245989" y="140065"/>
            <a:ext cx="1491877" cy="1860868"/>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parchment.jpg" descr="parchment.jpg"/>
          <p:cNvPicPr>
            <a:picLocks noChangeAspect="1"/>
          </p:cNvPicPr>
          <p:nvPr/>
        </p:nvPicPr>
        <p:blipFill>
          <a:blip r:embed="rId2">
            <a:extLst/>
          </a:blip>
          <a:stretch>
            <a:fillRect/>
          </a:stretch>
        </p:blipFill>
        <p:spPr>
          <a:xfrm>
            <a:off x="-295364" y="-280679"/>
            <a:ext cx="9968289" cy="7754722"/>
          </a:xfrm>
          <a:prstGeom prst="rect">
            <a:avLst/>
          </a:prstGeom>
          <a:ln w="12700">
            <a:miter lim="400000"/>
          </a:ln>
        </p:spPr>
      </p:pic>
      <p:sp>
        <p:nvSpPr>
          <p:cNvPr id="500" name="1st Online C.A. Area…"/>
          <p:cNvSpPr txBox="1"/>
          <p:nvPr/>
        </p:nvSpPr>
        <p:spPr>
          <a:xfrm>
            <a:off x="101593" y="184775"/>
            <a:ext cx="5434397" cy="2181682"/>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gn="ctr">
              <a:defRPr b="1" sz="2300">
                <a:latin typeface="Arial"/>
                <a:ea typeface="Arial"/>
                <a:cs typeface="Arial"/>
                <a:sym typeface="Arial"/>
              </a:defRPr>
            </a:pPr>
            <a:r>
              <a:t>1st Online C.A. Area</a:t>
            </a:r>
          </a:p>
          <a:p>
            <a:pPr algn="ctr">
              <a:defRPr b="1" sz="2300">
                <a:latin typeface="Arial"/>
                <a:ea typeface="Arial"/>
                <a:cs typeface="Arial"/>
                <a:sym typeface="Arial"/>
              </a:defRPr>
            </a:pPr>
            <a:r>
              <a:rPr u="sng">
                <a:solidFill>
                  <a:srgbClr val="0000FF"/>
                </a:solidFill>
                <a:uFill>
                  <a:solidFill>
                    <a:srgbClr val="0000FF"/>
                  </a:solidFill>
                </a:uFill>
                <a:hlinkClick r:id="rId3" invalidUrl="" action="" tgtFrame="" tooltip="" history="1" highlightClick="0" endSnd="0"/>
              </a:rPr>
              <a:t>https://ca-online.org</a:t>
            </a:r>
          </a:p>
          <a:p>
            <a:pPr>
              <a:defRPr sz="1400"/>
            </a:pPr>
          </a:p>
          <a:p>
            <a:pPr>
              <a:defRPr sz="2000"/>
            </a:pPr>
            <a:r>
              <a:t>Today the OSA has some 50 + virtual meetings with hundreds of members participating from countries throughout the Americas, Europe, Asia, Africa and Australia.</a:t>
            </a:r>
          </a:p>
        </p:txBody>
      </p:sp>
      <p:pic>
        <p:nvPicPr>
          <p:cNvPr id="501" name="osa-vision-4u-768x640.jpg" descr="osa-vision-4u-768x640.jpg"/>
          <p:cNvPicPr>
            <a:picLocks noChangeAspect="1"/>
          </p:cNvPicPr>
          <p:nvPr/>
        </p:nvPicPr>
        <p:blipFill>
          <a:blip r:embed="rId4">
            <a:extLst/>
          </a:blip>
          <a:stretch>
            <a:fillRect/>
          </a:stretch>
        </p:blipFill>
        <p:spPr>
          <a:xfrm>
            <a:off x="5666059" y="123954"/>
            <a:ext cx="3432278" cy="2860232"/>
          </a:xfrm>
          <a:prstGeom prst="rect">
            <a:avLst/>
          </a:prstGeom>
          <a:ln w="12700">
            <a:miter lim="400000"/>
          </a:ln>
        </p:spPr>
      </p:pic>
      <p:pic>
        <p:nvPicPr>
          <p:cNvPr id="502" name="osa-women-literature-wed-600x777.jpg" descr="osa-women-literature-wed-600x777.jpg"/>
          <p:cNvPicPr>
            <a:picLocks noChangeAspect="1"/>
          </p:cNvPicPr>
          <p:nvPr/>
        </p:nvPicPr>
        <p:blipFill>
          <a:blip r:embed="rId5">
            <a:extLst/>
          </a:blip>
          <a:stretch>
            <a:fillRect/>
          </a:stretch>
        </p:blipFill>
        <p:spPr>
          <a:xfrm>
            <a:off x="96082" y="2504003"/>
            <a:ext cx="1585479" cy="2053194"/>
          </a:xfrm>
          <a:prstGeom prst="rect">
            <a:avLst/>
          </a:prstGeom>
          <a:ln w="12700">
            <a:miter lim="400000"/>
          </a:ln>
        </p:spPr>
      </p:pic>
      <p:pic>
        <p:nvPicPr>
          <p:cNvPr id="503" name="osa-4th-dimension-french-600x602-1.jpg" descr="osa-4th-dimension-french-600x602-1.jpg"/>
          <p:cNvPicPr>
            <a:picLocks noChangeAspect="1"/>
          </p:cNvPicPr>
          <p:nvPr/>
        </p:nvPicPr>
        <p:blipFill>
          <a:blip r:embed="rId6">
            <a:extLst/>
          </a:blip>
          <a:stretch>
            <a:fillRect/>
          </a:stretch>
        </p:blipFill>
        <p:spPr>
          <a:xfrm>
            <a:off x="5599495" y="3159324"/>
            <a:ext cx="3565407" cy="3577293"/>
          </a:xfrm>
          <a:prstGeom prst="rect">
            <a:avLst/>
          </a:prstGeom>
          <a:ln w="12700">
            <a:miter lim="400000"/>
          </a:ln>
        </p:spPr>
      </p:pic>
      <p:pic>
        <p:nvPicPr>
          <p:cNvPr id="504" name="reaching-out-121.jpg" descr="reaching-out-121.jpg"/>
          <p:cNvPicPr>
            <a:picLocks noChangeAspect="1"/>
          </p:cNvPicPr>
          <p:nvPr/>
        </p:nvPicPr>
        <p:blipFill>
          <a:blip r:embed="rId7">
            <a:extLst/>
          </a:blip>
          <a:stretch>
            <a:fillRect/>
          </a:stretch>
        </p:blipFill>
        <p:spPr>
          <a:xfrm>
            <a:off x="77378" y="4611851"/>
            <a:ext cx="1622887" cy="2163848"/>
          </a:xfrm>
          <a:prstGeom prst="rect">
            <a:avLst/>
          </a:prstGeom>
          <a:ln w="12700">
            <a:miter lim="400000"/>
          </a:ln>
        </p:spPr>
      </p:pic>
      <p:pic>
        <p:nvPicPr>
          <p:cNvPr id="505" name="Guerreiros-da-Luz-meeting-600x709.jpg" descr="Guerreiros-da-Luz-meeting-600x709.jpg"/>
          <p:cNvPicPr>
            <a:picLocks noChangeAspect="1"/>
          </p:cNvPicPr>
          <p:nvPr/>
        </p:nvPicPr>
        <p:blipFill>
          <a:blip r:embed="rId8">
            <a:extLst/>
          </a:blip>
          <a:stretch>
            <a:fillRect/>
          </a:stretch>
        </p:blipFill>
        <p:spPr>
          <a:xfrm>
            <a:off x="1798557" y="2502742"/>
            <a:ext cx="3565408" cy="4213123"/>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parchment.jpg" descr="parchment.jpg"/>
          <p:cNvPicPr>
            <a:picLocks noChangeAspect="1"/>
          </p:cNvPicPr>
          <p:nvPr/>
        </p:nvPicPr>
        <p:blipFill>
          <a:blip r:embed="rId2">
            <a:extLst/>
          </a:blip>
          <a:stretch>
            <a:fillRect/>
          </a:stretch>
        </p:blipFill>
        <p:spPr>
          <a:xfrm>
            <a:off x="-295364" y="-280679"/>
            <a:ext cx="9968289" cy="7754722"/>
          </a:xfrm>
          <a:prstGeom prst="rect">
            <a:avLst/>
          </a:prstGeom>
          <a:ln w="12700">
            <a:miter lim="400000"/>
          </a:ln>
        </p:spPr>
      </p:pic>
      <p:sp>
        <p:nvSpPr>
          <p:cNvPr id="508" name="First Online C.A. Area…"/>
          <p:cNvSpPr txBox="1"/>
          <p:nvPr/>
        </p:nvSpPr>
        <p:spPr>
          <a:xfrm>
            <a:off x="140920" y="102629"/>
            <a:ext cx="5061015" cy="164679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gn="ctr">
              <a:defRPr b="1" sz="2400">
                <a:latin typeface="Arial"/>
                <a:ea typeface="Arial"/>
                <a:cs typeface="Arial"/>
                <a:sym typeface="Arial"/>
              </a:defRPr>
            </a:pPr>
            <a:r>
              <a:t>First Online C.A. Area</a:t>
            </a:r>
          </a:p>
          <a:p>
            <a:pPr algn="ctr">
              <a:defRPr b="1">
                <a:latin typeface="Arial"/>
                <a:ea typeface="Arial"/>
                <a:cs typeface="Arial"/>
                <a:sym typeface="Arial"/>
              </a:defRPr>
            </a:pPr>
            <a:r>
              <a:rPr u="sng">
                <a:solidFill>
                  <a:srgbClr val="0000FF"/>
                </a:solidFill>
                <a:uFill>
                  <a:solidFill>
                    <a:srgbClr val="0000FF"/>
                  </a:solidFill>
                </a:uFill>
                <a:hlinkClick r:id="rId3" invalidUrl="" action="" tgtFrame="" tooltip="" history="1" highlightClick="0" endSnd="0"/>
              </a:rPr>
              <a:t>https://ca-online.org</a:t>
            </a:r>
          </a:p>
          <a:p>
            <a:pPr>
              <a:defRPr sz="1600"/>
            </a:pPr>
          </a:p>
          <a:p>
            <a:pPr>
              <a:defRPr sz="1600"/>
            </a:pPr>
            <a:r>
              <a:rPr sz="1400"/>
              <a:t>Today the OSA has some 50 + virtual meetings with hundreds of members participating from countries throughout the Americas, Europe, Asia, Africa and Austral</a:t>
            </a:r>
            <a:r>
              <a:t>ia.</a:t>
            </a:r>
          </a:p>
        </p:txBody>
      </p:sp>
      <p:pic>
        <p:nvPicPr>
          <p:cNvPr id="509" name="ca-nz.jpg" descr="ca-nz.jpg"/>
          <p:cNvPicPr>
            <a:picLocks noChangeAspect="1"/>
          </p:cNvPicPr>
          <p:nvPr/>
        </p:nvPicPr>
        <p:blipFill>
          <a:blip r:embed="rId4">
            <a:extLst/>
          </a:blip>
          <a:srcRect l="4659" t="2540" r="0" b="180"/>
          <a:stretch>
            <a:fillRect/>
          </a:stretch>
        </p:blipFill>
        <p:spPr>
          <a:xfrm>
            <a:off x="2498312" y="1900935"/>
            <a:ext cx="3159911" cy="4869885"/>
          </a:xfrm>
          <a:prstGeom prst="rect">
            <a:avLst/>
          </a:prstGeom>
          <a:ln w="12700">
            <a:miter lim="400000"/>
          </a:ln>
        </p:spPr>
      </p:pic>
      <p:pic>
        <p:nvPicPr>
          <p:cNvPr id="510" name="osa-daily-reprieve-600x921.jpg" descr="osa-daily-reprieve-600x921.jpg"/>
          <p:cNvPicPr>
            <a:picLocks noChangeAspect="1"/>
          </p:cNvPicPr>
          <p:nvPr/>
        </p:nvPicPr>
        <p:blipFill>
          <a:blip r:embed="rId5">
            <a:extLst/>
          </a:blip>
          <a:stretch>
            <a:fillRect/>
          </a:stretch>
        </p:blipFill>
        <p:spPr>
          <a:xfrm>
            <a:off x="5757213" y="1861177"/>
            <a:ext cx="3224274" cy="4949259"/>
          </a:xfrm>
          <a:prstGeom prst="rect">
            <a:avLst/>
          </a:prstGeom>
          <a:ln w="12700">
            <a:miter lim="400000"/>
          </a:ln>
        </p:spPr>
      </p:pic>
      <p:pic>
        <p:nvPicPr>
          <p:cNvPr id="511" name="The-Real-Deal-CA-Online-Flyer-v3-768x460.jpg" descr="The-Real-Deal-CA-Online-Flyer-v3-768x460.jpg"/>
          <p:cNvPicPr>
            <a:picLocks noChangeAspect="1"/>
          </p:cNvPicPr>
          <p:nvPr/>
        </p:nvPicPr>
        <p:blipFill>
          <a:blip r:embed="rId6">
            <a:extLst/>
          </a:blip>
          <a:stretch>
            <a:fillRect/>
          </a:stretch>
        </p:blipFill>
        <p:spPr>
          <a:xfrm>
            <a:off x="85428" y="1900935"/>
            <a:ext cx="2313903" cy="1385932"/>
          </a:xfrm>
          <a:prstGeom prst="rect">
            <a:avLst/>
          </a:prstGeom>
          <a:ln w="12700">
            <a:miter lim="400000"/>
          </a:ln>
        </p:spPr>
      </p:pic>
      <p:pic>
        <p:nvPicPr>
          <p:cNvPr id="512" name="osa-we-the-north-768x506.jpg" descr="osa-we-the-north-768x506.jpg"/>
          <p:cNvPicPr>
            <a:picLocks noChangeAspect="1"/>
          </p:cNvPicPr>
          <p:nvPr/>
        </p:nvPicPr>
        <p:blipFill>
          <a:blip r:embed="rId7">
            <a:extLst/>
          </a:blip>
          <a:stretch>
            <a:fillRect/>
          </a:stretch>
        </p:blipFill>
        <p:spPr>
          <a:xfrm>
            <a:off x="74348" y="3329207"/>
            <a:ext cx="2336064" cy="1539127"/>
          </a:xfrm>
          <a:prstGeom prst="rect">
            <a:avLst/>
          </a:prstGeom>
          <a:ln w="12700">
            <a:miter lim="400000"/>
          </a:ln>
        </p:spPr>
      </p:pic>
      <p:pic>
        <p:nvPicPr>
          <p:cNvPr id="513" name="osa-into-bb-action.jpg" descr="osa-into-bb-action.jpg"/>
          <p:cNvPicPr>
            <a:picLocks noChangeAspect="1"/>
          </p:cNvPicPr>
          <p:nvPr/>
        </p:nvPicPr>
        <p:blipFill>
          <a:blip r:embed="rId8">
            <a:extLst/>
          </a:blip>
          <a:stretch>
            <a:fillRect/>
          </a:stretch>
        </p:blipFill>
        <p:spPr>
          <a:xfrm>
            <a:off x="7287064" y="87974"/>
            <a:ext cx="1681029" cy="1676104"/>
          </a:xfrm>
          <a:prstGeom prst="rect">
            <a:avLst/>
          </a:prstGeom>
          <a:ln w="12700">
            <a:miter lim="400000"/>
          </a:ln>
        </p:spPr>
      </p:pic>
      <p:pic>
        <p:nvPicPr>
          <p:cNvPr id="514" name="New-Topic-Thunder-Image-768x634.jpg" descr="New-Topic-Thunder-Image-768x634.jpg"/>
          <p:cNvPicPr>
            <a:picLocks noChangeAspect="1"/>
          </p:cNvPicPr>
          <p:nvPr/>
        </p:nvPicPr>
        <p:blipFill>
          <a:blip r:embed="rId9">
            <a:extLst/>
          </a:blip>
          <a:stretch>
            <a:fillRect/>
          </a:stretch>
        </p:blipFill>
        <p:spPr>
          <a:xfrm>
            <a:off x="85428" y="4910674"/>
            <a:ext cx="2313903" cy="1910176"/>
          </a:xfrm>
          <a:prstGeom prst="rect">
            <a:avLst/>
          </a:prstGeom>
          <a:ln w="12700">
            <a:miter lim="400000"/>
          </a:ln>
        </p:spPr>
      </p:pic>
      <p:pic>
        <p:nvPicPr>
          <p:cNvPr id="515" name="a-world-of-ca-600x600.jpg" descr="a-world-of-ca-600x600.jpg"/>
          <p:cNvPicPr>
            <a:picLocks noChangeAspect="1"/>
          </p:cNvPicPr>
          <p:nvPr/>
        </p:nvPicPr>
        <p:blipFill>
          <a:blip r:embed="rId10">
            <a:extLst/>
          </a:blip>
          <a:stretch>
            <a:fillRect/>
          </a:stretch>
        </p:blipFill>
        <p:spPr>
          <a:xfrm>
            <a:off x="5411690" y="90042"/>
            <a:ext cx="1671968" cy="1671968"/>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7" name="online-recovery-area-medallion.png" descr="online-recovery-area-medallion.png"/>
          <p:cNvPicPr>
            <a:picLocks noChangeAspect="1"/>
          </p:cNvPicPr>
          <p:nvPr/>
        </p:nvPicPr>
        <p:blipFill>
          <a:blip r:embed="rId2">
            <a:extLst/>
          </a:blip>
          <a:stretch>
            <a:fillRect/>
          </a:stretch>
        </p:blipFill>
        <p:spPr>
          <a:xfrm>
            <a:off x="2451542" y="1067156"/>
            <a:ext cx="4409423" cy="4409424"/>
          </a:xfrm>
          <a:prstGeom prst="rect">
            <a:avLst/>
          </a:prstGeom>
          <a:ln w="12700">
            <a:miter lim="400000"/>
          </a:ln>
        </p:spPr>
      </p:pic>
      <p:sp>
        <p:nvSpPr>
          <p:cNvPr id="518" name="https://onlinerecoveryarea.org"/>
          <p:cNvSpPr txBox="1"/>
          <p:nvPr/>
        </p:nvSpPr>
        <p:spPr>
          <a:xfrm>
            <a:off x="2226761" y="5878656"/>
            <a:ext cx="4690478"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https://onlinerecoveryarea.org</a:t>
            </a:r>
          </a:p>
        </p:txBody>
      </p:sp>
      <p:sp>
        <p:nvSpPr>
          <p:cNvPr id="519" name="Cocaine Anonymous Online Recovery Area"/>
          <p:cNvSpPr txBox="1"/>
          <p:nvPr/>
        </p:nvSpPr>
        <p:spPr>
          <a:xfrm>
            <a:off x="202630" y="220322"/>
            <a:ext cx="8738740"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lvl1pPr>
          </a:lstStyle>
          <a:p>
            <a:pPr/>
            <a:r>
              <a:t>Cocaine Anonymous Online Recovery Area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parchment.jpg" descr="parchment.jpg"/>
          <p:cNvPicPr>
            <a:picLocks noChangeAspect="1"/>
          </p:cNvPicPr>
          <p:nvPr/>
        </p:nvPicPr>
        <p:blipFill>
          <a:blip r:embed="rId2">
            <a:extLst/>
          </a:blip>
          <a:stretch>
            <a:fillRect/>
          </a:stretch>
        </p:blipFill>
        <p:spPr>
          <a:xfrm>
            <a:off x="-326272" y="-273078"/>
            <a:ext cx="9968289" cy="7754722"/>
          </a:xfrm>
          <a:prstGeom prst="rect">
            <a:avLst/>
          </a:prstGeom>
          <a:ln w="12700">
            <a:miter lim="400000"/>
          </a:ln>
        </p:spPr>
      </p:pic>
      <p:sp>
        <p:nvSpPr>
          <p:cNvPr id="522" name="A 2nd C.A. Online Area started September 3rd, 2025, and is seeking ratification at the 2026 World Conference. Currently the ORA has 26 member groups with 35 weekly meetings.…"/>
          <p:cNvSpPr txBox="1"/>
          <p:nvPr/>
        </p:nvSpPr>
        <p:spPr>
          <a:xfrm>
            <a:off x="3613100" y="2179447"/>
            <a:ext cx="5401961" cy="1029555"/>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b="1" sz="1600">
                <a:latin typeface="Arial"/>
                <a:ea typeface="Arial"/>
                <a:cs typeface="Arial"/>
                <a:sym typeface="Arial"/>
              </a:defRPr>
            </a:pPr>
            <a:r>
              <a:rPr sz="1400"/>
              <a:t>A 2nd C.A. Online Area started September 3rd, 2025, and is seeking ratification at the 2026 World Conference. Currently the ORA has 26 member groups with 35 weekly meetings.</a:t>
            </a:r>
            <a:endParaRPr sz="1400"/>
          </a:p>
          <a:p>
            <a:pPr algn="ctr">
              <a:lnSpc>
                <a:spcPct val="120000"/>
              </a:lnSpc>
              <a:defRPr sz="1400">
                <a:latin typeface="Arial"/>
                <a:ea typeface="Arial"/>
                <a:cs typeface="Arial"/>
                <a:sym typeface="Arial"/>
              </a:defRPr>
            </a:pPr>
            <a:r>
              <a:t>(</a:t>
            </a:r>
            <a:r>
              <a:rPr u="sng">
                <a:solidFill>
                  <a:srgbClr val="0000FF"/>
                </a:solidFill>
                <a:uFill>
                  <a:solidFill>
                    <a:srgbClr val="0000FF"/>
                  </a:solidFill>
                </a:uFill>
                <a:hlinkClick r:id="rId3" invalidUrl="" action="" tgtFrame="" tooltip="" history="1" highlightClick="0" endSnd="0"/>
              </a:rPr>
              <a:t>https://onlinerecoveryarea.org</a:t>
            </a:r>
            <a:r>
              <a:t>)</a:t>
            </a:r>
          </a:p>
        </p:txBody>
      </p:sp>
      <p:pic>
        <p:nvPicPr>
          <p:cNvPr id="523" name="or-pocket-our-pride.jpg" descr="or-pocket-our-pride.jpg"/>
          <p:cNvPicPr>
            <a:picLocks noChangeAspect="1"/>
          </p:cNvPicPr>
          <p:nvPr/>
        </p:nvPicPr>
        <p:blipFill>
          <a:blip r:embed="rId4">
            <a:extLst/>
          </a:blip>
          <a:stretch>
            <a:fillRect/>
          </a:stretch>
        </p:blipFill>
        <p:spPr>
          <a:xfrm>
            <a:off x="89579" y="3485472"/>
            <a:ext cx="2332104" cy="3298591"/>
          </a:xfrm>
          <a:prstGeom prst="rect">
            <a:avLst/>
          </a:prstGeom>
          <a:ln w="12700">
            <a:miter lim="400000"/>
          </a:ln>
        </p:spPr>
      </p:pic>
      <p:pic>
        <p:nvPicPr>
          <p:cNvPr id="524" name="ora-ignited paradox.jpg" descr="ora-ignited paradox.jpg"/>
          <p:cNvPicPr>
            <a:picLocks noChangeAspect="1"/>
          </p:cNvPicPr>
          <p:nvPr/>
        </p:nvPicPr>
        <p:blipFill>
          <a:blip r:embed="rId5">
            <a:extLst/>
          </a:blip>
          <a:stretch>
            <a:fillRect/>
          </a:stretch>
        </p:blipFill>
        <p:spPr>
          <a:xfrm>
            <a:off x="2439312" y="1903793"/>
            <a:ext cx="1069318" cy="1512404"/>
          </a:xfrm>
          <a:prstGeom prst="rect">
            <a:avLst/>
          </a:prstGeom>
          <a:ln w="12700">
            <a:miter lim="400000"/>
          </a:ln>
        </p:spPr>
      </p:pic>
      <p:pic>
        <p:nvPicPr>
          <p:cNvPr id="525" name="ora-walking-shoulder-to-shourld.jpg" descr="ora-walking-shoulder-to-shourld.jpg"/>
          <p:cNvPicPr>
            <a:picLocks noChangeAspect="1"/>
          </p:cNvPicPr>
          <p:nvPr/>
        </p:nvPicPr>
        <p:blipFill>
          <a:blip r:embed="rId6">
            <a:extLst/>
          </a:blip>
          <a:stretch>
            <a:fillRect/>
          </a:stretch>
        </p:blipFill>
        <p:spPr>
          <a:xfrm>
            <a:off x="1950936" y="85869"/>
            <a:ext cx="1773921" cy="1773921"/>
          </a:xfrm>
          <a:prstGeom prst="rect">
            <a:avLst/>
          </a:prstGeom>
          <a:ln w="12700">
            <a:miter lim="400000"/>
          </a:ln>
        </p:spPr>
      </p:pic>
      <p:pic>
        <p:nvPicPr>
          <p:cNvPr id="526" name="ora-ten-and-eleven-oct-lineup.jpg" descr="ora-ten-and-eleven-oct-lineup.jpg"/>
          <p:cNvPicPr>
            <a:picLocks noChangeAspect="1"/>
          </p:cNvPicPr>
          <p:nvPr/>
        </p:nvPicPr>
        <p:blipFill>
          <a:blip r:embed="rId7">
            <a:extLst/>
          </a:blip>
          <a:stretch>
            <a:fillRect/>
          </a:stretch>
        </p:blipFill>
        <p:spPr>
          <a:xfrm>
            <a:off x="100551" y="86239"/>
            <a:ext cx="1773180" cy="1773181"/>
          </a:xfrm>
          <a:prstGeom prst="rect">
            <a:avLst/>
          </a:prstGeom>
          <a:ln w="12700">
            <a:miter lim="400000"/>
          </a:ln>
        </p:spPr>
      </p:pic>
      <p:pic>
        <p:nvPicPr>
          <p:cNvPr id="527" name="ora-cyber-serenity.jpg" descr="ora-cyber-serenity.jpg"/>
          <p:cNvPicPr>
            <a:picLocks noChangeAspect="1"/>
          </p:cNvPicPr>
          <p:nvPr/>
        </p:nvPicPr>
        <p:blipFill>
          <a:blip r:embed="rId8">
            <a:extLst/>
          </a:blip>
          <a:stretch>
            <a:fillRect/>
          </a:stretch>
        </p:blipFill>
        <p:spPr>
          <a:xfrm>
            <a:off x="2487962" y="3487692"/>
            <a:ext cx="2620908" cy="3294150"/>
          </a:xfrm>
          <a:prstGeom prst="rect">
            <a:avLst/>
          </a:prstGeom>
          <a:ln w="12700">
            <a:miter lim="400000"/>
          </a:ln>
        </p:spPr>
      </p:pic>
      <p:pic>
        <p:nvPicPr>
          <p:cNvPr id="528" name="ora-kilburn-group.jpg" descr="ora-kilburn-group.jpg"/>
          <p:cNvPicPr>
            <a:picLocks noChangeAspect="1"/>
          </p:cNvPicPr>
          <p:nvPr/>
        </p:nvPicPr>
        <p:blipFill>
          <a:blip r:embed="rId9">
            <a:extLst/>
          </a:blip>
          <a:stretch>
            <a:fillRect/>
          </a:stretch>
        </p:blipFill>
        <p:spPr>
          <a:xfrm>
            <a:off x="5175149" y="3498470"/>
            <a:ext cx="2499188" cy="3272595"/>
          </a:xfrm>
          <a:prstGeom prst="rect">
            <a:avLst/>
          </a:prstGeom>
          <a:ln w="12700">
            <a:miter lim="400000"/>
          </a:ln>
        </p:spPr>
      </p:pic>
      <p:pic>
        <p:nvPicPr>
          <p:cNvPr id="529" name="ora-the-highroad-to.jpeg" descr="ora-the-highroad-to.jpeg"/>
          <p:cNvPicPr>
            <a:picLocks noChangeAspect="1"/>
          </p:cNvPicPr>
          <p:nvPr/>
        </p:nvPicPr>
        <p:blipFill>
          <a:blip r:embed="rId10">
            <a:extLst/>
          </a:blip>
          <a:stretch>
            <a:fillRect/>
          </a:stretch>
        </p:blipFill>
        <p:spPr>
          <a:xfrm>
            <a:off x="3798415" y="113361"/>
            <a:ext cx="1718937" cy="1718936"/>
          </a:xfrm>
          <a:prstGeom prst="rect">
            <a:avLst/>
          </a:prstGeom>
          <a:ln w="12700">
            <a:miter lim="400000"/>
          </a:ln>
        </p:spPr>
      </p:pic>
      <p:pic>
        <p:nvPicPr>
          <p:cNvPr id="530" name="ora-recovery-movie-matinee-group.jpeg" descr="ora-recovery-movie-matinee-group.jpeg"/>
          <p:cNvPicPr>
            <a:picLocks noChangeAspect="1"/>
          </p:cNvPicPr>
          <p:nvPr/>
        </p:nvPicPr>
        <p:blipFill>
          <a:blip r:embed="rId11">
            <a:extLst/>
          </a:blip>
          <a:stretch>
            <a:fillRect/>
          </a:stretch>
        </p:blipFill>
        <p:spPr>
          <a:xfrm>
            <a:off x="5590909" y="134499"/>
            <a:ext cx="3437837" cy="1985872"/>
          </a:xfrm>
          <a:prstGeom prst="rect">
            <a:avLst/>
          </a:prstGeom>
          <a:ln w="12700">
            <a:miter lim="400000"/>
          </a:ln>
        </p:spPr>
      </p:pic>
      <p:pic>
        <p:nvPicPr>
          <p:cNvPr id="531" name="ora-TGIF-Zoom-Flyer-2025-09-04.jpg" descr="ora-TGIF-Zoom-Flyer-2025-09-04.jpg"/>
          <p:cNvPicPr>
            <a:picLocks noChangeAspect="1"/>
          </p:cNvPicPr>
          <p:nvPr/>
        </p:nvPicPr>
        <p:blipFill>
          <a:blip r:embed="rId12">
            <a:extLst/>
          </a:blip>
          <a:stretch>
            <a:fillRect/>
          </a:stretch>
        </p:blipFill>
        <p:spPr>
          <a:xfrm>
            <a:off x="7740615" y="5167558"/>
            <a:ext cx="1304109" cy="1564930"/>
          </a:xfrm>
          <a:prstGeom prst="rect">
            <a:avLst/>
          </a:prstGeom>
          <a:ln w="12700">
            <a:miter lim="400000"/>
          </a:ln>
        </p:spPr>
      </p:pic>
      <p:pic>
        <p:nvPicPr>
          <p:cNvPr id="532" name="ora-bb-truth-light-the-way-group.jpg" descr="ora-bb-truth-light-the-way-group.jpg"/>
          <p:cNvPicPr>
            <a:picLocks noChangeAspect="1"/>
          </p:cNvPicPr>
          <p:nvPr/>
        </p:nvPicPr>
        <p:blipFill>
          <a:blip r:embed="rId13">
            <a:extLst/>
          </a:blip>
          <a:stretch>
            <a:fillRect/>
          </a:stretch>
        </p:blipFill>
        <p:spPr>
          <a:xfrm>
            <a:off x="1271874" y="1903626"/>
            <a:ext cx="1069318" cy="1512739"/>
          </a:xfrm>
          <a:prstGeom prst="rect">
            <a:avLst/>
          </a:prstGeom>
          <a:ln w="12700">
            <a:miter lim="400000"/>
          </a:ln>
        </p:spPr>
      </p:pic>
      <p:pic>
        <p:nvPicPr>
          <p:cNvPr id="533" name="ora-spiritually-lit.jpg" descr="ora-spiritually-lit.jpg"/>
          <p:cNvPicPr>
            <a:picLocks noChangeAspect="1"/>
          </p:cNvPicPr>
          <p:nvPr/>
        </p:nvPicPr>
        <p:blipFill>
          <a:blip r:embed="rId14">
            <a:extLst/>
          </a:blip>
          <a:stretch>
            <a:fillRect/>
          </a:stretch>
        </p:blipFill>
        <p:spPr>
          <a:xfrm>
            <a:off x="109214" y="1919807"/>
            <a:ext cx="1064540" cy="1505648"/>
          </a:xfrm>
          <a:prstGeom prst="rect">
            <a:avLst/>
          </a:prstGeom>
          <a:ln w="12700">
            <a:miter lim="400000"/>
          </a:ln>
        </p:spPr>
      </p:pic>
      <p:pic>
        <p:nvPicPr>
          <p:cNvPr id="534" name="ora-bb-study.jpg" descr="ora-bb-study.jpg"/>
          <p:cNvPicPr>
            <a:picLocks noChangeAspect="1"/>
          </p:cNvPicPr>
          <p:nvPr/>
        </p:nvPicPr>
        <p:blipFill>
          <a:blip r:embed="rId15">
            <a:extLst/>
          </a:blip>
          <a:stretch>
            <a:fillRect/>
          </a:stretch>
        </p:blipFill>
        <p:spPr>
          <a:xfrm>
            <a:off x="7769022" y="3466262"/>
            <a:ext cx="1247295" cy="140320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6" name="parchment.jpg" descr="parchment.jpg"/>
          <p:cNvPicPr>
            <a:picLocks noChangeAspect="1"/>
          </p:cNvPicPr>
          <p:nvPr/>
        </p:nvPicPr>
        <p:blipFill>
          <a:blip r:embed="rId2">
            <a:extLst/>
          </a:blip>
          <a:stretch>
            <a:fillRect/>
          </a:stretch>
        </p:blipFill>
        <p:spPr>
          <a:xfrm>
            <a:off x="-261497" y="-280679"/>
            <a:ext cx="9968288" cy="7754722"/>
          </a:xfrm>
          <a:prstGeom prst="rect">
            <a:avLst/>
          </a:prstGeom>
          <a:ln w="12700">
            <a:miter lim="400000"/>
          </a:ln>
        </p:spPr>
      </p:pic>
      <p:pic>
        <p:nvPicPr>
          <p:cNvPr id="537" name="PHOTO-2025-11-15-06-25-02.jpg" descr="PHOTO-2025-11-15-06-25-02.jpg"/>
          <p:cNvPicPr>
            <a:picLocks noChangeAspect="1"/>
          </p:cNvPicPr>
          <p:nvPr/>
        </p:nvPicPr>
        <p:blipFill>
          <a:blip r:embed="rId3">
            <a:extLst/>
          </a:blip>
          <a:stretch>
            <a:fillRect/>
          </a:stretch>
        </p:blipFill>
        <p:spPr>
          <a:xfrm>
            <a:off x="2374122" y="65888"/>
            <a:ext cx="2118839" cy="2118839"/>
          </a:xfrm>
          <a:prstGeom prst="rect">
            <a:avLst/>
          </a:prstGeom>
          <a:ln w="12700">
            <a:miter lim="400000"/>
          </a:ln>
        </p:spPr>
      </p:pic>
      <p:pic>
        <p:nvPicPr>
          <p:cNvPr id="538" name="ora-ca-6ix-se7en.jpeg" descr="ora-ca-6ix-se7en.jpeg"/>
          <p:cNvPicPr>
            <a:picLocks noChangeAspect="1"/>
          </p:cNvPicPr>
          <p:nvPr/>
        </p:nvPicPr>
        <p:blipFill>
          <a:blip r:embed="rId4">
            <a:extLst/>
          </a:blip>
          <a:stretch>
            <a:fillRect/>
          </a:stretch>
        </p:blipFill>
        <p:spPr>
          <a:xfrm>
            <a:off x="84359" y="86028"/>
            <a:ext cx="2078561" cy="2078560"/>
          </a:xfrm>
          <a:prstGeom prst="rect">
            <a:avLst/>
          </a:prstGeom>
          <a:ln w="12700">
            <a:miter lim="400000"/>
          </a:ln>
        </p:spPr>
      </p:pic>
      <p:pic>
        <p:nvPicPr>
          <p:cNvPr id="539" name="ora-emotional-sobriety-tuesday.jpg" descr="ora-emotional-sobriety-tuesday.jpg"/>
          <p:cNvPicPr>
            <a:picLocks noChangeAspect="1"/>
          </p:cNvPicPr>
          <p:nvPr/>
        </p:nvPicPr>
        <p:blipFill>
          <a:blip r:embed="rId5">
            <a:extLst/>
          </a:blip>
          <a:stretch>
            <a:fillRect/>
          </a:stretch>
        </p:blipFill>
        <p:spPr>
          <a:xfrm>
            <a:off x="4572000" y="86028"/>
            <a:ext cx="2078560" cy="2078560"/>
          </a:xfrm>
          <a:prstGeom prst="rect">
            <a:avLst/>
          </a:prstGeom>
          <a:ln w="12700">
            <a:miter lim="400000"/>
          </a:ln>
        </p:spPr>
      </p:pic>
      <p:pic>
        <p:nvPicPr>
          <p:cNvPr id="540" name="chat-bot.jpg" descr="chat-bot.jpg"/>
          <p:cNvPicPr>
            <a:picLocks noChangeAspect="1"/>
          </p:cNvPicPr>
          <p:nvPr/>
        </p:nvPicPr>
        <p:blipFill>
          <a:blip r:embed="rId6">
            <a:extLst/>
          </a:blip>
          <a:stretch>
            <a:fillRect/>
          </a:stretch>
        </p:blipFill>
        <p:spPr>
          <a:xfrm>
            <a:off x="7029869" y="5028596"/>
            <a:ext cx="1853704" cy="1689519"/>
          </a:xfrm>
          <a:prstGeom prst="rect">
            <a:avLst/>
          </a:prstGeom>
          <a:ln w="12700">
            <a:miter lim="400000"/>
          </a:ln>
        </p:spPr>
      </p:pic>
      <p:pic>
        <p:nvPicPr>
          <p:cNvPr id="541" name="12in4-19th-anniversary.jpg" descr="12in4-19th-anniversary.jpg"/>
          <p:cNvPicPr>
            <a:picLocks noChangeAspect="1"/>
          </p:cNvPicPr>
          <p:nvPr/>
        </p:nvPicPr>
        <p:blipFill>
          <a:blip r:embed="rId7">
            <a:extLst/>
          </a:blip>
          <a:stretch>
            <a:fillRect/>
          </a:stretch>
        </p:blipFill>
        <p:spPr>
          <a:xfrm>
            <a:off x="41417" y="2369580"/>
            <a:ext cx="4435097" cy="4435097"/>
          </a:xfrm>
          <a:prstGeom prst="rect">
            <a:avLst/>
          </a:prstGeom>
          <a:ln w="12700">
            <a:miter lim="400000"/>
          </a:ln>
        </p:spPr>
      </p:pic>
      <p:pic>
        <p:nvPicPr>
          <p:cNvPr id="542" name="AL-MENA-FLYER-2026-2.jpg" descr="AL-MENA-FLYER-2026-2.jpg"/>
          <p:cNvPicPr>
            <a:picLocks noChangeAspect="1"/>
          </p:cNvPicPr>
          <p:nvPr/>
        </p:nvPicPr>
        <p:blipFill>
          <a:blip r:embed="rId8">
            <a:extLst/>
          </a:blip>
          <a:stretch>
            <a:fillRect/>
          </a:stretch>
        </p:blipFill>
        <p:spPr>
          <a:xfrm>
            <a:off x="4589403" y="2370743"/>
            <a:ext cx="4432773" cy="4432772"/>
          </a:xfrm>
          <a:prstGeom prst="rect">
            <a:avLst/>
          </a:prstGeom>
          <a:ln w="12700">
            <a:miter lim="400000"/>
          </a:ln>
        </p:spPr>
      </p:pic>
      <p:pic>
        <p:nvPicPr>
          <p:cNvPr id="543" name="or-keep-it-simple.jpg" descr="or-keep-it-simple.jpg"/>
          <p:cNvPicPr>
            <a:picLocks noChangeAspect="1"/>
          </p:cNvPicPr>
          <p:nvPr/>
        </p:nvPicPr>
        <p:blipFill>
          <a:blip r:embed="rId9">
            <a:extLst/>
          </a:blip>
          <a:stretch>
            <a:fillRect/>
          </a:stretch>
        </p:blipFill>
        <p:spPr>
          <a:xfrm>
            <a:off x="6837080" y="94398"/>
            <a:ext cx="2061820" cy="206182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C.A. Online GB (Great Britain) Area"/>
          <p:cNvSpPr txBox="1"/>
          <p:nvPr/>
        </p:nvSpPr>
        <p:spPr>
          <a:xfrm>
            <a:off x="202630" y="220322"/>
            <a:ext cx="8738740"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lvl1pPr>
          </a:lstStyle>
          <a:p>
            <a:pPr/>
            <a:r>
              <a:t>C.A. Online GB (Great Britain) Area </a:t>
            </a:r>
          </a:p>
        </p:txBody>
      </p:sp>
      <p:sp>
        <p:nvSpPr>
          <p:cNvPr id="546" name="A Third C.A. Online Area Forms…"/>
          <p:cNvSpPr txBox="1"/>
          <p:nvPr/>
        </p:nvSpPr>
        <p:spPr>
          <a:xfrm>
            <a:off x="315363" y="920934"/>
            <a:ext cx="4417920" cy="439794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defTabSz="12700">
              <a:lnSpc>
                <a:spcPct val="1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400">
                <a:latin typeface="Arial"/>
                <a:ea typeface="Arial"/>
                <a:cs typeface="Arial"/>
                <a:sym typeface="Arial"/>
              </a:defRPr>
            </a:pPr>
            <a:r>
              <a:t>A Third C.A. Online Area Forms</a:t>
            </a:r>
          </a:p>
          <a:p>
            <a:pPr defTabSz="12700">
              <a:lnSpc>
                <a:spcPct val="1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t>The C.A. Online GB Area began as the Online District within the Area of CAUK in 2020 during the Covid-19 pandemic. Helping those who could not get to any face to face meetings, giving them the chance to begin or continue their recovery online. It began with just 6 aligned meetings.</a:t>
            </a:r>
          </a:p>
          <a:p>
            <a:pPr defTabSz="12700">
              <a:lnSpc>
                <a:spcPct val="1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t>By 2021, The Online District had increased to nine meetings. Momentum continued in 2022 with 13 groups now part of the District and in 2023 it had expanded to 21. The pace of growth accelerated and 36 groups had now joined by 2024, and in 2025 the number had peaked at 54 meetings.</a:t>
            </a:r>
          </a:p>
        </p:txBody>
      </p:sp>
      <p:pic>
        <p:nvPicPr>
          <p:cNvPr id="547" name="caonlinegbarea.jpg" descr="caonlinegbarea.jpg"/>
          <p:cNvPicPr>
            <a:picLocks noChangeAspect="1"/>
          </p:cNvPicPr>
          <p:nvPr/>
        </p:nvPicPr>
        <p:blipFill>
          <a:blip r:embed="rId2">
            <a:extLst/>
          </a:blip>
          <a:stretch>
            <a:fillRect/>
          </a:stretch>
        </p:blipFill>
        <p:spPr>
          <a:xfrm>
            <a:off x="4849654" y="888653"/>
            <a:ext cx="4043876" cy="4043876"/>
          </a:xfrm>
          <a:prstGeom prst="rect">
            <a:avLst/>
          </a:prstGeom>
          <a:ln w="12700">
            <a:miter lim="400000"/>
          </a:ln>
        </p:spPr>
      </p:pic>
      <p:sp>
        <p:nvSpPr>
          <p:cNvPr id="548" name="The C.A. Online GB Area is the 3rd C.A. Online Area to come about with an inception date of January 16, 2026 and will seek ratification at the 2026 World Conference with currently 43 member groups and 85 weekly meetings."/>
          <p:cNvSpPr txBox="1"/>
          <p:nvPr/>
        </p:nvSpPr>
        <p:spPr>
          <a:xfrm>
            <a:off x="333746" y="5581081"/>
            <a:ext cx="8575707" cy="98426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defTabSz="12700">
              <a:lnSpc>
                <a:spcPct val="1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t>The C.A. Online GB Area is the</a:t>
            </a:r>
            <a:r>
              <a:rPr b="1"/>
              <a:t> 3rd C.A. Online Area to come about with an inception date of January 16, 2026 and will seek ratification at the 2026 World Conference with currently 43 member groups and 85 weekly meetings.</a:t>
            </a:r>
          </a:p>
        </p:txBody>
      </p:sp>
      <p:sp>
        <p:nvSpPr>
          <p:cNvPr id="549" name="https://caonline.org"/>
          <p:cNvSpPr txBox="1"/>
          <p:nvPr/>
        </p:nvSpPr>
        <p:spPr>
          <a:xfrm>
            <a:off x="5701413" y="5033610"/>
            <a:ext cx="2340358" cy="36277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100" u="sng">
                <a:solidFill>
                  <a:srgbClr val="0000FF"/>
                </a:solidFill>
                <a:uFill>
                  <a:solidFill>
                    <a:srgbClr val="0000FF"/>
                  </a:solidFill>
                </a:uFill>
                <a:hlinkClick r:id="rId3"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3" invalidUrl="" action="" tgtFrame="" tooltip="" history="1" highlightClick="0" endSnd="0"/>
              </a:rPr>
              <a:t>https://caonline.org</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1" name="International-Online-Area-of-CA-1.jpeg" descr="International-Online-Area-of-CA-1.jpeg"/>
          <p:cNvPicPr>
            <a:picLocks noChangeAspect="1"/>
          </p:cNvPicPr>
          <p:nvPr/>
        </p:nvPicPr>
        <p:blipFill>
          <a:blip r:embed="rId2">
            <a:extLst/>
          </a:blip>
          <a:stretch>
            <a:fillRect/>
          </a:stretch>
        </p:blipFill>
        <p:spPr>
          <a:xfrm>
            <a:off x="87300" y="1014181"/>
            <a:ext cx="1863416" cy="2192958"/>
          </a:xfrm>
          <a:prstGeom prst="rect">
            <a:avLst/>
          </a:prstGeom>
          <a:ln w="12700">
            <a:miter lim="400000"/>
          </a:ln>
        </p:spPr>
      </p:pic>
      <p:pic>
        <p:nvPicPr>
          <p:cNvPr id="552" name="International-Online-Area-of-CA-8.jpeg" descr="International-Online-Area-of-CA-8.jpeg"/>
          <p:cNvPicPr>
            <a:picLocks noChangeAspect="1"/>
          </p:cNvPicPr>
          <p:nvPr/>
        </p:nvPicPr>
        <p:blipFill>
          <a:blip r:embed="rId3">
            <a:extLst/>
          </a:blip>
          <a:stretch>
            <a:fillRect/>
          </a:stretch>
        </p:blipFill>
        <p:spPr>
          <a:xfrm>
            <a:off x="6905096" y="1015169"/>
            <a:ext cx="2113356" cy="2179398"/>
          </a:xfrm>
          <a:prstGeom prst="rect">
            <a:avLst/>
          </a:prstGeom>
          <a:ln w="12700">
            <a:miter lim="400000"/>
          </a:ln>
        </p:spPr>
      </p:pic>
      <p:pic>
        <p:nvPicPr>
          <p:cNvPr id="553" name="International-Online-Area-of-CA-2.jpeg" descr="International-Online-Area-of-CA-2.jpeg"/>
          <p:cNvPicPr>
            <a:picLocks noChangeAspect="1"/>
          </p:cNvPicPr>
          <p:nvPr/>
        </p:nvPicPr>
        <p:blipFill>
          <a:blip r:embed="rId4">
            <a:extLst/>
          </a:blip>
          <a:stretch>
            <a:fillRect/>
          </a:stretch>
        </p:blipFill>
        <p:spPr>
          <a:xfrm>
            <a:off x="2118865" y="1014181"/>
            <a:ext cx="2192959" cy="2192958"/>
          </a:xfrm>
          <a:prstGeom prst="rect">
            <a:avLst/>
          </a:prstGeom>
          <a:ln w="12700">
            <a:miter lim="400000"/>
          </a:ln>
        </p:spPr>
      </p:pic>
      <p:pic>
        <p:nvPicPr>
          <p:cNvPr id="554" name="International-Online-Area-of-CA-6.jpeg" descr="International-Online-Area-of-CA-6.jpeg"/>
          <p:cNvPicPr>
            <a:picLocks noChangeAspect="1"/>
          </p:cNvPicPr>
          <p:nvPr/>
        </p:nvPicPr>
        <p:blipFill>
          <a:blip r:embed="rId5">
            <a:extLst/>
          </a:blip>
          <a:stretch>
            <a:fillRect/>
          </a:stretch>
        </p:blipFill>
        <p:spPr>
          <a:xfrm>
            <a:off x="51617" y="3297906"/>
            <a:ext cx="2953213" cy="3512971"/>
          </a:xfrm>
          <a:prstGeom prst="rect">
            <a:avLst/>
          </a:prstGeom>
          <a:ln w="12700">
            <a:miter lim="400000"/>
          </a:ln>
        </p:spPr>
      </p:pic>
      <p:pic>
        <p:nvPicPr>
          <p:cNvPr id="555" name="International-Online-Area-of-CA-5.jpeg" descr="International-Online-Area-of-CA-5.jpeg"/>
          <p:cNvPicPr>
            <a:picLocks noChangeAspect="1"/>
          </p:cNvPicPr>
          <p:nvPr/>
        </p:nvPicPr>
        <p:blipFill>
          <a:blip r:embed="rId6">
            <a:extLst/>
          </a:blip>
          <a:stretch>
            <a:fillRect/>
          </a:stretch>
        </p:blipFill>
        <p:spPr>
          <a:xfrm>
            <a:off x="5603199" y="3297906"/>
            <a:ext cx="3512972" cy="3512971"/>
          </a:xfrm>
          <a:prstGeom prst="rect">
            <a:avLst/>
          </a:prstGeom>
          <a:ln w="12700">
            <a:miter lim="400000"/>
          </a:ln>
        </p:spPr>
      </p:pic>
      <p:pic>
        <p:nvPicPr>
          <p:cNvPr id="556" name="International-Online-Area-of-CA-4.jpeg" descr="International-Online-Area-of-CA-4.jpeg"/>
          <p:cNvPicPr>
            <a:picLocks noChangeAspect="1"/>
          </p:cNvPicPr>
          <p:nvPr/>
        </p:nvPicPr>
        <p:blipFill>
          <a:blip r:embed="rId7">
            <a:extLst/>
          </a:blip>
          <a:stretch>
            <a:fillRect/>
          </a:stretch>
        </p:blipFill>
        <p:spPr>
          <a:xfrm>
            <a:off x="3068769" y="3297906"/>
            <a:ext cx="2470492" cy="3516627"/>
          </a:xfrm>
          <a:prstGeom prst="rect">
            <a:avLst/>
          </a:prstGeom>
          <a:ln w="12700">
            <a:miter lim="400000"/>
          </a:ln>
        </p:spPr>
      </p:pic>
      <p:pic>
        <p:nvPicPr>
          <p:cNvPr id="557" name="International-Online-Area-of-CA-3.jpeg" descr="International-Online-Area-of-CA-3.jpeg"/>
          <p:cNvPicPr>
            <a:picLocks noChangeAspect="1"/>
          </p:cNvPicPr>
          <p:nvPr/>
        </p:nvPicPr>
        <p:blipFill>
          <a:blip r:embed="rId8">
            <a:extLst/>
          </a:blip>
          <a:stretch>
            <a:fillRect/>
          </a:stretch>
        </p:blipFill>
        <p:spPr>
          <a:xfrm>
            <a:off x="4524553" y="1014181"/>
            <a:ext cx="2167813" cy="2167813"/>
          </a:xfrm>
          <a:prstGeom prst="rect">
            <a:avLst/>
          </a:prstGeom>
          <a:ln w="12700">
            <a:miter lim="400000"/>
          </a:ln>
        </p:spPr>
      </p:pic>
      <p:sp>
        <p:nvSpPr>
          <p:cNvPr id="558" name="In 2026, reflecting its maturity and international reach, the CAUK Online District voted with a 98% majority, to pursue global recognition. The district has now initiated the process to be formally acknowledged as the C.A. Online GB Area of the European "/>
          <p:cNvSpPr txBox="1"/>
          <p:nvPr/>
        </p:nvSpPr>
        <p:spPr>
          <a:xfrm>
            <a:off x="80397" y="51234"/>
            <a:ext cx="8983206" cy="86583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defTabSz="12700">
              <a:lnSpc>
                <a:spcPct val="14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t>In 2026, reflecting its maturity and international reach, the CAUK Online District voted with a 98% majority, to pursue global recognition. The district has now initiated the process to be formally acknowledged as the </a:t>
            </a:r>
            <a:r>
              <a:rPr b="1"/>
              <a:t>C.A. Online GB Area</a:t>
            </a:r>
            <a:r>
              <a:t> of the European Region.</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Text"/>
          <p:cNvSpPr txBox="1"/>
          <p:nvPr/>
        </p:nvSpPr>
        <p:spPr>
          <a:xfrm>
            <a:off x="2151662" y="6081563"/>
            <a:ext cx="190275" cy="489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u="sng">
                <a:solidFill>
                  <a:srgbClr val="0000FF"/>
                </a:solidFill>
                <a:uFill>
                  <a:solidFill>
                    <a:srgbClr val="0000FF"/>
                  </a:solidFill>
                </a:uFill>
                <a:hlinkClick r:id="rId2"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2" invalidUrl="" action="" tgtFrame="" tooltip="" history="1" highlightClick="0" endSnd="0"/>
              </a:rPr>
              <a:t> </a:t>
            </a:r>
          </a:p>
        </p:txBody>
      </p:sp>
      <p:sp>
        <p:nvSpPr>
          <p:cNvPr id="561" name="TextBox 12"/>
          <p:cNvSpPr txBox="1"/>
          <p:nvPr/>
        </p:nvSpPr>
        <p:spPr>
          <a:xfrm>
            <a:off x="7055833" y="1256600"/>
            <a:ext cx="2106971" cy="4344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100"/>
            </a:pPr>
            <a:r>
              <a:t>Every Object </a:t>
            </a:r>
          </a:p>
          <a:p>
            <a:pPr algn="ctr">
              <a:defRPr b="1" sz="2100"/>
            </a:pPr>
            <a:r>
              <a:t>Has A Story</a:t>
            </a:r>
          </a:p>
          <a:p>
            <a:pPr>
              <a:defRPr b="1" sz="1400"/>
            </a:pPr>
          </a:p>
          <a:p>
            <a:pPr>
              <a:spcBef>
                <a:spcPts val="1600"/>
              </a:spcBef>
              <a:defRPr b="1" sz="1400"/>
            </a:pPr>
            <a:r>
              <a:rPr b="0"/>
              <a:t>Created in</a:t>
            </a:r>
            <a:r>
              <a:t> </a:t>
            </a:r>
            <a:r>
              <a:rPr b="0"/>
              <a:t>March 2018 – The  “C.A. Virtual Museum” promotes the value of a Cocaine Anonymous archives, highlighting interesting C.A. objects from around the world and their representative C.A. Areas. The C.A. Virtual Museum allows C.A. members to have greater access to their collective history.</a:t>
            </a:r>
            <a:endParaRPr b="0"/>
          </a:p>
          <a:p>
            <a:pPr>
              <a:lnSpc>
                <a:spcPct val="200000"/>
              </a:lnSpc>
              <a:spcBef>
                <a:spcPts val="1600"/>
              </a:spcBef>
              <a:defRPr b="1" sz="1400"/>
            </a:pPr>
            <a:r>
              <a:rPr u="sng">
                <a:solidFill>
                  <a:srgbClr val="0000FF"/>
                </a:solidFill>
                <a:uFill>
                  <a:solidFill>
                    <a:srgbClr val="0000FF"/>
                  </a:solidFill>
                </a:uFill>
                <a:hlinkClick r:id="rId2" invalidUrl="" action="" tgtFrame="" tooltip="" history="1" highlightClick="0" endSnd="0"/>
              </a:rPr>
              <a:t>https://museum.ca.org</a:t>
            </a:r>
          </a:p>
        </p:txBody>
      </p:sp>
      <p:pic>
        <p:nvPicPr>
          <p:cNvPr id="562" name="museum-site.jpeg" descr="museum-site.jpeg"/>
          <p:cNvPicPr>
            <a:picLocks noChangeAspect="1"/>
          </p:cNvPicPr>
          <p:nvPr/>
        </p:nvPicPr>
        <p:blipFill>
          <a:blip r:embed="rId3">
            <a:extLst/>
          </a:blip>
          <a:stretch>
            <a:fillRect/>
          </a:stretch>
        </p:blipFill>
        <p:spPr>
          <a:xfrm>
            <a:off x="-7864" y="-4763"/>
            <a:ext cx="7004466" cy="6867526"/>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Picture 4" descr="Picture 4"/>
          <p:cNvPicPr>
            <a:picLocks noChangeAspect="1"/>
          </p:cNvPicPr>
          <p:nvPr/>
        </p:nvPicPr>
        <p:blipFill>
          <a:blip r:embed="rId2">
            <a:extLst/>
          </a:blip>
          <a:stretch>
            <a:fillRect/>
          </a:stretch>
        </p:blipFill>
        <p:spPr>
          <a:xfrm>
            <a:off x="31872" y="619938"/>
            <a:ext cx="6594716" cy="5618124"/>
          </a:xfrm>
          <a:prstGeom prst="rect">
            <a:avLst/>
          </a:prstGeom>
          <a:ln w="12700">
            <a:miter lim="400000"/>
          </a:ln>
        </p:spPr>
      </p:pic>
      <p:sp>
        <p:nvSpPr>
          <p:cNvPr id="565" name="TextBox 12"/>
          <p:cNvSpPr txBox="1"/>
          <p:nvPr/>
        </p:nvSpPr>
        <p:spPr>
          <a:xfrm>
            <a:off x="6747273" y="628500"/>
            <a:ext cx="2242526" cy="5483065"/>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defRPr b="1" sz="1500"/>
            </a:pPr>
            <a:r>
              <a:t>The C.A.W.S. DOCUMENTS LIBRARY</a:t>
            </a:r>
          </a:p>
          <a:p>
            <a:pPr algn="ctr">
              <a:lnSpc>
                <a:spcPct val="110000"/>
              </a:lnSpc>
              <a:defRPr b="1" sz="1500"/>
            </a:pPr>
            <a:r>
              <a:t>(</a:t>
            </a:r>
            <a:r>
              <a:rPr u="sng">
                <a:solidFill>
                  <a:srgbClr val="0000FF"/>
                </a:solidFill>
                <a:uFill>
                  <a:solidFill>
                    <a:srgbClr val="0000FF"/>
                  </a:solidFill>
                </a:uFill>
                <a:hlinkClick r:id="rId3" invalidUrl="" action="" tgtFrame="" tooltip="" history="1" highlightClick="0" endSnd="0"/>
              </a:rPr>
              <a:t>https://docs.ca.org</a:t>
            </a:r>
            <a:r>
              <a:t>)</a:t>
            </a:r>
            <a:endParaRPr b="0"/>
          </a:p>
          <a:p>
            <a:pPr>
              <a:lnSpc>
                <a:spcPct val="110000"/>
              </a:lnSpc>
              <a:defRPr b="1" sz="1500"/>
            </a:pPr>
            <a:endParaRPr b="0"/>
          </a:p>
          <a:p>
            <a:pPr>
              <a:lnSpc>
                <a:spcPct val="110000"/>
              </a:lnSpc>
              <a:defRPr b="1" sz="1500"/>
            </a:pPr>
            <a:r>
              <a:rPr b="0"/>
              <a:t>A C.A. online, password protected Archive of World Conference, WSBT, WSOB Minutes.  To date, we have a searchable database of the entire history of World Conference minutes and an almost complete history of World Service Office Board minutes and World Service Board of Trustee quarterly minutes.</a:t>
            </a:r>
            <a:endParaRPr b="0"/>
          </a:p>
          <a:p>
            <a:pPr>
              <a:lnSpc>
                <a:spcPct val="110000"/>
              </a:lnSpc>
              <a:defRPr b="1" sz="1500"/>
            </a:pPr>
            <a:endParaRPr b="0"/>
          </a:p>
          <a:p>
            <a:pPr>
              <a:lnSpc>
                <a:spcPct val="110000"/>
              </a:lnSpc>
              <a:defRPr b="1" sz="1500"/>
            </a:pPr>
            <a:r>
              <a:t>The C.A.W.S. AUDIO LIBRARY: </a:t>
            </a:r>
            <a:r>
              <a:rPr b="0"/>
              <a:t>Currently</a:t>
            </a:r>
            <a:r>
              <a:rPr b="0"/>
              <a:t> we have audio files of 672 World Convention speakers from 1985 to 2025.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TextBox 12"/>
          <p:cNvSpPr txBox="1"/>
          <p:nvPr/>
        </p:nvSpPr>
        <p:spPr>
          <a:xfrm>
            <a:off x="435536" y="621030"/>
            <a:ext cx="3104756" cy="56159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45719" rIns="45719">
            <a:spAutoFit/>
          </a:bodyPr>
          <a:lstStyle/>
          <a:p>
            <a:pPr>
              <a:defRPr b="1" sz="2000">
                <a:solidFill>
                  <a:srgbClr val="1A1919"/>
                </a:solidFill>
              </a:defRPr>
            </a:pPr>
            <a:r>
              <a:t>GET THE BOOK: </a:t>
            </a:r>
          </a:p>
          <a:p>
            <a:pPr>
              <a:defRPr b="1" sz="2000">
                <a:solidFill>
                  <a:srgbClr val="1A1919"/>
                </a:solidFill>
              </a:defRPr>
            </a:pPr>
          </a:p>
          <a:p>
            <a:pPr>
              <a:defRPr b="1" sz="2000">
                <a:solidFill>
                  <a:srgbClr val="1A1919"/>
                </a:solidFill>
              </a:defRPr>
            </a:pPr>
            <a:r>
              <a:rPr i="1"/>
              <a:t>RECALLING THE EARLY DAYS OF C.A.</a:t>
            </a:r>
            <a:endParaRPr i="1"/>
          </a:p>
          <a:p>
            <a:pPr>
              <a:defRPr sz="2000">
                <a:solidFill>
                  <a:srgbClr val="1A1919"/>
                </a:solidFill>
              </a:defRPr>
            </a:pPr>
          </a:p>
          <a:p>
            <a:pPr>
              <a:defRPr sz="2000">
                <a:solidFill>
                  <a:srgbClr val="1A1919"/>
                </a:solidFill>
              </a:defRPr>
            </a:pPr>
            <a:r>
              <a:t>The stories in this book recall the experiences of some early</a:t>
            </a:r>
            <a:r>
              <a:rPr>
                <a:solidFill>
                  <a:srgbClr val="000000"/>
                </a:solidFill>
              </a:rPr>
              <a:t> </a:t>
            </a:r>
            <a:r>
              <a:t>members of Cocaine Anonymous (C.A.) through their eyes and</a:t>
            </a:r>
            <a:r>
              <a:rPr>
                <a:solidFill>
                  <a:srgbClr val="000000"/>
                </a:solidFill>
              </a:rPr>
              <a:t> </a:t>
            </a:r>
            <a:r>
              <a:t>memories.</a:t>
            </a:r>
          </a:p>
          <a:p>
            <a:pPr>
              <a:defRPr sz="2000">
                <a:solidFill>
                  <a:srgbClr val="1A1919"/>
                </a:solidFill>
              </a:defRPr>
            </a:pPr>
            <a:endParaRPr>
              <a:solidFill>
                <a:srgbClr val="000000"/>
              </a:solidFill>
            </a:endParaRPr>
          </a:p>
          <a:p>
            <a:pPr>
              <a:defRPr sz="2000">
                <a:solidFill>
                  <a:srgbClr val="1A1919"/>
                </a:solidFill>
              </a:defRPr>
            </a:pPr>
            <a:r>
              <a:t>Each member’s unique voice portrays different aspects of the</a:t>
            </a:r>
            <a:r>
              <a:rPr>
                <a:solidFill>
                  <a:srgbClr val="000000"/>
                </a:solidFill>
              </a:rPr>
              <a:t> </a:t>
            </a:r>
            <a:r>
              <a:t>early days of C.A.</a:t>
            </a:r>
          </a:p>
          <a:p>
            <a:pPr>
              <a:defRPr sz="2000">
                <a:solidFill>
                  <a:srgbClr val="1A1919"/>
                </a:solidFill>
              </a:defRPr>
            </a:pPr>
            <a:endParaRPr>
              <a:solidFill>
                <a:srgbClr val="000000"/>
              </a:solidFill>
            </a:endParaRPr>
          </a:p>
          <a:p>
            <a:pPr>
              <a:defRPr sz="2000">
                <a:solidFill>
                  <a:srgbClr val="1A1919"/>
                </a:solidFill>
              </a:defRPr>
            </a:pPr>
            <a:r>
              <a:t>Paperback book</a:t>
            </a:r>
          </a:p>
          <a:p>
            <a:pPr>
              <a:defRPr sz="1500">
                <a:solidFill>
                  <a:srgbClr val="1A1919"/>
                </a:solidFill>
              </a:defRPr>
            </a:pPr>
            <a:r>
              <a:rPr u="sng">
                <a:solidFill>
                  <a:srgbClr val="0000FF"/>
                </a:solidFill>
                <a:uFill>
                  <a:solidFill>
                    <a:srgbClr val="0000FF"/>
                  </a:solidFill>
                </a:uFill>
                <a:hlinkClick r:id="rId2" invalidUrl="" action="" tgtFrame="" tooltip="" history="1" highlightClick="0" endSnd="0"/>
              </a:rPr>
              <a:t>https://shop.ca.org/products/recalling-the-early-days-of-c-a</a:t>
            </a:r>
            <a:endParaRPr sz="1200">
              <a:solidFill>
                <a:srgbClr val="000000"/>
              </a:solidFill>
              <a:latin typeface="Times Roman"/>
              <a:ea typeface="Times Roman"/>
              <a:cs typeface="Times Roman"/>
              <a:sym typeface="Times Roman"/>
            </a:endParaRPr>
          </a:p>
        </p:txBody>
      </p:sp>
      <p:pic>
        <p:nvPicPr>
          <p:cNvPr id="568" name="early-members-book-for-sale-850x1133.jpg" descr="early-members-book-for-sale-850x1133.jpg"/>
          <p:cNvPicPr>
            <a:picLocks noChangeAspect="1"/>
          </p:cNvPicPr>
          <p:nvPr/>
        </p:nvPicPr>
        <p:blipFill>
          <a:blip r:embed="rId3">
            <a:extLst/>
          </a:blip>
          <a:stretch>
            <a:fillRect/>
          </a:stretch>
        </p:blipFill>
        <p:spPr>
          <a:xfrm>
            <a:off x="3981917" y="0"/>
            <a:ext cx="5145014" cy="68580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extBox 3"/>
          <p:cNvSpPr txBox="1"/>
          <p:nvPr/>
        </p:nvSpPr>
        <p:spPr>
          <a:xfrm>
            <a:off x="5277234" y="2078554"/>
            <a:ext cx="3840755" cy="44760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The Archives Committee </a:t>
            </a:r>
          </a:p>
          <a:p>
            <a:pPr algn="ctr">
              <a:defRPr b="1"/>
            </a:pPr>
            <a:r>
              <a:t>of Cocaine Anonymous</a:t>
            </a:r>
          </a:p>
          <a:p>
            <a:pPr>
              <a:spcBef>
                <a:spcPts val="500"/>
              </a:spcBef>
              <a:defRPr sz="1000"/>
            </a:pPr>
          </a:p>
          <a:p>
            <a:pPr>
              <a:spcBef>
                <a:spcPts val="600"/>
              </a:spcBef>
              <a:defRPr sz="1700"/>
            </a:pPr>
            <a:r>
              <a:t>We, as a World Service Committee and those of you as Archivists in your respective Areas have done much to collect and preserve C.A.’s history.</a:t>
            </a:r>
          </a:p>
          <a:p>
            <a:pPr>
              <a:spcBef>
                <a:spcPts val="600"/>
              </a:spcBef>
              <a:defRPr sz="1700"/>
            </a:pPr>
            <a:r>
              <a:t>C.A. is an expanding global concern and our responsibility to preserve and protect C.A.’s legacy leaves us with much to do. </a:t>
            </a:r>
          </a:p>
          <a:p>
            <a:pPr>
              <a:spcBef>
                <a:spcPts val="600"/>
              </a:spcBef>
              <a:defRPr sz="1700"/>
            </a:pPr>
            <a:r>
              <a:t>If you are not already involved in C.A. Service, please consider joining us in the Archives, either at the Group, District, Area or World level and play an integral part in protecting C.A.’s future, by preserving C.A.’s past.</a:t>
            </a:r>
          </a:p>
        </p:txBody>
      </p:sp>
      <p:pic>
        <p:nvPicPr>
          <p:cNvPr id="269" name="Picture 3" descr="Picture 3"/>
          <p:cNvPicPr>
            <a:picLocks noChangeAspect="1"/>
          </p:cNvPicPr>
          <p:nvPr/>
        </p:nvPicPr>
        <p:blipFill>
          <a:blip r:embed="rId2">
            <a:extLst/>
          </a:blip>
          <a:stretch>
            <a:fillRect/>
          </a:stretch>
        </p:blipFill>
        <p:spPr>
          <a:xfrm>
            <a:off x="6408754" y="144011"/>
            <a:ext cx="1395636" cy="1740823"/>
          </a:xfrm>
          <a:prstGeom prst="rect">
            <a:avLst/>
          </a:prstGeom>
          <a:ln w="12700">
            <a:miter lim="400000"/>
          </a:ln>
        </p:spPr>
      </p:pic>
      <p:pic>
        <p:nvPicPr>
          <p:cNvPr id="270" name="archive-room-5.jpeg" descr="archive-room-5.jpeg"/>
          <p:cNvPicPr>
            <a:picLocks noChangeAspect="1"/>
          </p:cNvPicPr>
          <p:nvPr/>
        </p:nvPicPr>
        <p:blipFill>
          <a:blip r:embed="rId3">
            <a:extLst/>
          </a:blip>
          <a:stretch>
            <a:fillRect/>
          </a:stretch>
        </p:blipFill>
        <p:spPr>
          <a:xfrm>
            <a:off x="-24002" y="0"/>
            <a:ext cx="4890401" cy="68580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Title 1"/>
          <p:cNvSpPr txBox="1"/>
          <p:nvPr>
            <p:ph type="title"/>
          </p:nvPr>
        </p:nvSpPr>
        <p:spPr>
          <a:xfrm>
            <a:off x="45111" y="434448"/>
            <a:ext cx="8996066" cy="746125"/>
          </a:xfrm>
          <a:prstGeom prst="rect">
            <a:avLst/>
          </a:prstGeom>
        </p:spPr>
        <p:txBody>
          <a:bodyPr/>
          <a:lstStyle>
            <a:lvl1pPr>
              <a:defRPr b="1" sz="4800"/>
            </a:lvl1pPr>
          </a:lstStyle>
          <a:p>
            <a:pPr/>
            <a:r>
              <a:t>C.A. 2026 Figures</a:t>
            </a:r>
          </a:p>
        </p:txBody>
      </p:sp>
      <p:sp>
        <p:nvSpPr>
          <p:cNvPr id="571" name="Content Placeholder 2"/>
          <p:cNvSpPr txBox="1"/>
          <p:nvPr>
            <p:ph type="body" idx="1"/>
          </p:nvPr>
        </p:nvSpPr>
        <p:spPr>
          <a:xfrm>
            <a:off x="851677" y="1545167"/>
            <a:ext cx="7980959" cy="4798251"/>
          </a:xfrm>
          <a:prstGeom prst="rect">
            <a:avLst/>
          </a:prstGeom>
        </p:spPr>
        <p:txBody>
          <a:bodyPr/>
          <a:lstStyle/>
          <a:p>
            <a:pPr>
              <a:lnSpc>
                <a:spcPct val="160000"/>
              </a:lnSpc>
              <a:spcBef>
                <a:spcPts val="0"/>
              </a:spcBef>
              <a:defRPr sz="2800"/>
            </a:pPr>
            <a:r>
              <a:t>Globally, C.A. has 82 Areas in 21 countries</a:t>
            </a:r>
          </a:p>
          <a:p>
            <a:pPr>
              <a:lnSpc>
                <a:spcPct val="160000"/>
              </a:lnSpc>
              <a:spcBef>
                <a:spcPts val="0"/>
              </a:spcBef>
              <a:defRPr sz="2800"/>
            </a:pPr>
            <a:r>
              <a:t>Three (3) Global Online Areas</a:t>
            </a:r>
          </a:p>
          <a:p>
            <a:pPr>
              <a:lnSpc>
                <a:spcPct val="160000"/>
              </a:lnSpc>
              <a:spcBef>
                <a:spcPts val="0"/>
              </a:spcBef>
              <a:defRPr sz="2800"/>
            </a:pPr>
            <a:r>
              <a:t>Approximately 6,000 C.A. Meetings worldwide</a:t>
            </a:r>
          </a:p>
          <a:p>
            <a:pPr>
              <a:lnSpc>
                <a:spcPct val="160000"/>
              </a:lnSpc>
              <a:spcBef>
                <a:spcPts val="0"/>
              </a:spcBef>
              <a:defRPr sz="2800"/>
            </a:pPr>
            <a:r>
              <a:t>An estimated C.A. global membership of 60,000   </a:t>
            </a:r>
          </a:p>
          <a:p>
            <a:pPr>
              <a:lnSpc>
                <a:spcPct val="160000"/>
              </a:lnSpc>
              <a:spcBef>
                <a:spcPts val="0"/>
              </a:spcBef>
              <a:defRPr sz="2800"/>
            </a:pPr>
            <a:r>
              <a:t>42 World Service </a:t>
            </a:r>
            <a:r>
              <a:rPr b="1"/>
              <a:t>Conferences</a:t>
            </a:r>
            <a:r>
              <a:t> (Sep. 2026)</a:t>
            </a:r>
          </a:p>
          <a:p>
            <a:pPr>
              <a:lnSpc>
                <a:spcPct val="160000"/>
              </a:lnSpc>
              <a:spcBef>
                <a:spcPts val="0"/>
              </a:spcBef>
              <a:defRPr sz="2800"/>
            </a:pPr>
            <a:r>
              <a:t>40 World Service </a:t>
            </a:r>
            <a:r>
              <a:rPr b="1"/>
              <a:t>Conventions</a:t>
            </a:r>
            <a:r>
              <a:t> (May 2026)</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Preserve &amp; Protect Your C.A. Area History!"/>
          <p:cNvSpPr txBox="1"/>
          <p:nvPr>
            <p:ph type="title"/>
          </p:nvPr>
        </p:nvSpPr>
        <p:spPr>
          <a:xfrm>
            <a:off x="153700" y="237689"/>
            <a:ext cx="8649644" cy="587939"/>
          </a:xfrm>
          <a:prstGeom prst="rect">
            <a:avLst/>
          </a:prstGeom>
        </p:spPr>
        <p:txBody>
          <a:bodyPr/>
          <a:lstStyle/>
          <a:p>
            <a:pPr>
              <a:defRPr b="1" cap="all" sz="2600"/>
            </a:pPr>
            <a:r>
              <a:rPr>
                <a:latin typeface="Arial"/>
                <a:ea typeface="Arial"/>
                <a:cs typeface="Arial"/>
                <a:sym typeface="Arial"/>
              </a:rPr>
              <a:t>Preserve &amp; Protect Your C.A. Area History!</a:t>
            </a:r>
            <a:r>
              <a:t> </a:t>
            </a:r>
          </a:p>
        </p:txBody>
      </p:sp>
      <p:sp>
        <p:nvSpPr>
          <p:cNvPr id="574" name="Contact the CAWS Archive Committee…"/>
          <p:cNvSpPr txBox="1"/>
          <p:nvPr>
            <p:ph type="body" idx="1"/>
          </p:nvPr>
        </p:nvSpPr>
        <p:spPr>
          <a:xfrm>
            <a:off x="334866" y="895600"/>
            <a:ext cx="8287313" cy="5772417"/>
          </a:xfrm>
          <a:prstGeom prst="rect">
            <a:avLst/>
          </a:prstGeom>
          <a:ln>
            <a:solidFill>
              <a:srgbClr val="000000"/>
            </a:solidFill>
          </a:ln>
        </p:spPr>
        <p:txBody>
          <a:bodyPr/>
          <a:lstStyle/>
          <a:p>
            <a:pPr marL="312039" indent="-312039" algn="ctr" defTabSz="416052">
              <a:spcBef>
                <a:spcPts val="0"/>
              </a:spcBef>
              <a:buSzTx/>
              <a:buNone/>
              <a:defRPr sz="3276"/>
            </a:pPr>
            <a:r>
              <a:rPr b="1"/>
              <a:t>Contact the CAWS Archive Committee</a:t>
            </a:r>
            <a:r>
              <a:t> </a:t>
            </a:r>
          </a:p>
          <a:p>
            <a:pPr marL="312039" indent="-312039" algn="ctr" defTabSz="416052">
              <a:spcBef>
                <a:spcPts val="0"/>
              </a:spcBef>
              <a:buSzTx/>
              <a:buNone/>
              <a:defRPr sz="2184"/>
            </a:pPr>
            <a:r>
              <a:t> Email us: (</a:t>
            </a:r>
            <a:r>
              <a:rPr u="sng">
                <a:solidFill>
                  <a:srgbClr val="0000FF"/>
                </a:solidFill>
                <a:uFill>
                  <a:solidFill>
                    <a:srgbClr val="0000FF"/>
                  </a:solidFill>
                </a:uFill>
                <a:hlinkClick r:id="rId2" invalidUrl="" action="" tgtFrame="" tooltip="" history="1" highlightClick="0" endSnd="0"/>
              </a:rPr>
              <a:t>archive@ca.org</a:t>
            </a:r>
            <a:r>
              <a:t>) </a:t>
            </a:r>
          </a:p>
          <a:p>
            <a:pPr marL="312039" indent="-312039" algn="ctr" defTabSz="416052">
              <a:spcBef>
                <a:spcPts val="0"/>
              </a:spcBef>
              <a:buSzTx/>
              <a:buNone/>
              <a:defRPr sz="2184"/>
            </a:pPr>
            <a:r>
              <a:rPr u="sng">
                <a:solidFill>
                  <a:srgbClr val="0000FF"/>
                </a:solidFill>
                <a:uFill>
                  <a:solidFill>
                    <a:srgbClr val="0000FF"/>
                  </a:solidFill>
                </a:uFill>
                <a:hlinkClick r:id="rId3" invalidUrl="" action="" tgtFrame="" tooltip="" history="1" highlightClick="0" endSnd="0"/>
              </a:rPr>
              <a:t>https://ca.org/service/world-service-conference/archives/archive-request-form/</a:t>
            </a:r>
          </a:p>
          <a:p>
            <a:pPr marL="312039" indent="-312039" algn="ctr" defTabSz="416052">
              <a:spcBef>
                <a:spcPts val="0"/>
              </a:spcBef>
              <a:buSzTx/>
              <a:buNone/>
              <a:defRPr sz="2184"/>
            </a:pPr>
          </a:p>
          <a:p>
            <a:pPr marL="312039" indent="-312039" algn="ctr" defTabSz="416052">
              <a:spcBef>
                <a:spcPts val="0"/>
              </a:spcBef>
              <a:buSzTx/>
              <a:buNone/>
              <a:defRPr b="1" sz="2184"/>
            </a:pPr>
            <a:r>
              <a:t>Download the CAWS Archive Guidelines &amp; Procedures Manual</a:t>
            </a:r>
          </a:p>
          <a:p>
            <a:pPr marL="312039" indent="-312039" algn="ctr" defTabSz="416052">
              <a:spcBef>
                <a:spcPts val="0"/>
              </a:spcBef>
              <a:buSzTx/>
              <a:buNone/>
              <a:defRPr sz="2184"/>
            </a:pPr>
            <a:r>
              <a:rPr u="sng">
                <a:solidFill>
                  <a:srgbClr val="0000FF"/>
                </a:solidFill>
                <a:uFill>
                  <a:solidFill>
                    <a:srgbClr val="0000FF"/>
                  </a:solidFill>
                </a:uFill>
                <a:hlinkClick r:id="rId4" invalidUrl="" action="" tgtFrame="" tooltip="" history="1" highlightClick="0" endSnd="0"/>
              </a:rPr>
              <a:t>https://ca.org/service/service-document-downloads/</a:t>
            </a:r>
          </a:p>
          <a:p>
            <a:pPr marL="312039" indent="-312039" algn="ctr" defTabSz="416052">
              <a:spcBef>
                <a:spcPts val="0"/>
              </a:spcBef>
              <a:buSzTx/>
              <a:buNone/>
              <a:defRPr sz="2184"/>
            </a:pPr>
          </a:p>
          <a:p>
            <a:pPr marL="312039" indent="-312039" algn="ctr" defTabSz="416052">
              <a:spcBef>
                <a:spcPts val="0"/>
              </a:spcBef>
              <a:buSzTx/>
              <a:buNone/>
              <a:defRPr b="1" sz="2548"/>
            </a:pPr>
            <a:r>
              <a:t>How to build a C.A. Area Archive</a:t>
            </a:r>
          </a:p>
          <a:p>
            <a:pPr marL="312039" indent="-312039" algn="ctr" defTabSz="416052">
              <a:spcBef>
                <a:spcPts val="0"/>
              </a:spcBef>
              <a:buSzTx/>
              <a:buNone/>
              <a:defRPr sz="2184"/>
            </a:pPr>
            <a:r>
              <a:rPr u="sng">
                <a:solidFill>
                  <a:srgbClr val="0000FF"/>
                </a:solidFill>
                <a:uFill>
                  <a:solidFill>
                    <a:srgbClr val="0000FF"/>
                  </a:solidFill>
                </a:uFill>
                <a:hlinkClick r:id="rId5" invalidUrl="" action="" tgtFrame="" tooltip="" history="1" highlightClick="0" endSnd="0"/>
              </a:rPr>
              <a:t>https://museum.ca.org/tutorials/</a:t>
            </a:r>
          </a:p>
          <a:p>
            <a:pPr marL="312039" indent="-312039" algn="ctr" defTabSz="416052">
              <a:spcBef>
                <a:spcPts val="0"/>
              </a:spcBef>
              <a:buSzTx/>
              <a:buNone/>
              <a:defRPr sz="1274"/>
            </a:pPr>
          </a:p>
          <a:p>
            <a:pPr marL="312039" indent="-312039" algn="ctr" defTabSz="416052">
              <a:spcBef>
                <a:spcPts val="0"/>
              </a:spcBef>
              <a:buSzTx/>
              <a:buNone/>
              <a:defRPr i="1" sz="1911"/>
            </a:pPr>
            <a:r>
              <a:t>'If you truly want to understand the present, or yourself, you must begin in the past. You see, history is not simply the study of the past. It is an explanation of the present.' - Paul Hunham (The Holdovers 2023)</a:t>
            </a:r>
          </a:p>
          <a:p>
            <a:pPr marL="312039" indent="-312039" algn="ctr" defTabSz="416052">
              <a:spcBef>
                <a:spcPts val="0"/>
              </a:spcBef>
              <a:buSzTx/>
              <a:buNone/>
              <a:defRPr sz="1365"/>
            </a:pPr>
          </a:p>
          <a:p>
            <a:pPr marL="312039" indent="-312039" algn="ctr" defTabSz="416052">
              <a:spcBef>
                <a:spcPts val="0"/>
              </a:spcBef>
              <a:buSzTx/>
              <a:buNone/>
              <a:defRPr b="1" sz="2275"/>
            </a:pPr>
            <a:r>
              <a:t>As Archivists, We Can Protect C.A.’s Future </a:t>
            </a:r>
          </a:p>
          <a:p>
            <a:pPr marL="312039" indent="-312039" algn="ctr" defTabSz="416052">
              <a:spcBef>
                <a:spcPts val="0"/>
              </a:spcBef>
              <a:buSzTx/>
              <a:buNone/>
              <a:defRPr b="1" sz="2275"/>
            </a:pPr>
            <a:r>
              <a:t>by Preserving C.A.’s Legacy</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TextBox 4"/>
          <p:cNvSpPr txBox="1"/>
          <p:nvPr/>
        </p:nvSpPr>
        <p:spPr>
          <a:xfrm>
            <a:off x="246224" y="367029"/>
            <a:ext cx="8593839" cy="6396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600"/>
            </a:pPr>
            <a:r>
              <a:t>SOURCES</a:t>
            </a:r>
          </a:p>
          <a:p>
            <a:pPr>
              <a:defRPr sz="1600"/>
            </a:pPr>
          </a:p>
          <a:p>
            <a:pPr>
              <a:defRPr sz="1600"/>
            </a:pPr>
            <a:r>
              <a:t>Cocaine Anonymous. 1993 </a:t>
            </a:r>
            <a:r>
              <a:rPr i="1"/>
              <a:t>Hope, Faith &amp; Courage: Stories from the Fellowship of Cocaine Anonymous</a:t>
            </a:r>
            <a:r>
              <a:t>. Los Angeles, CA. Cocaine Anonymous World Services Inc.</a:t>
            </a:r>
          </a:p>
          <a:p>
            <a:pPr>
              <a:defRPr sz="1600"/>
            </a:pPr>
          </a:p>
          <a:p>
            <a:pPr>
              <a:defRPr sz="1600"/>
            </a:pPr>
            <a:r>
              <a:t>Cocaine Anonymous. </a:t>
            </a:r>
            <a:r>
              <a:rPr i="1"/>
              <a:t>NewsGram</a:t>
            </a:r>
            <a:r>
              <a:t> 1987-2016. Cocaine  Anonymous World.</a:t>
            </a:r>
          </a:p>
          <a:p>
            <a:pPr>
              <a:defRPr sz="1600"/>
            </a:pPr>
          </a:p>
          <a:p>
            <a:pPr>
              <a:defRPr sz="1600"/>
            </a:pPr>
            <a:r>
              <a:t>Cocaine Anonymous. (1986) A Funny Thing Happened on the Way to AA. </a:t>
            </a:r>
            <a:r>
              <a:rPr i="1"/>
              <a:t>The Connection.</a:t>
            </a:r>
            <a:r>
              <a:t> Vol. 1, No. 1. p. 1, 5.</a:t>
            </a:r>
          </a:p>
          <a:p>
            <a:pPr>
              <a:defRPr sz="1600"/>
            </a:pPr>
          </a:p>
          <a:p>
            <a:pPr>
              <a:defRPr sz="1600"/>
            </a:pPr>
            <a:r>
              <a:t>Cocaine Anonymous World Service Conference Minutes (1986, 1987)</a:t>
            </a:r>
          </a:p>
          <a:p>
            <a:pPr>
              <a:defRPr sz="1600"/>
            </a:pPr>
          </a:p>
          <a:p>
            <a:pPr>
              <a:defRPr sz="1600"/>
            </a:pPr>
            <a:r>
              <a:t>Daltry, Laura. The New Hollywood Connection: Cocaine Anonymous.</a:t>
            </a:r>
            <a:r>
              <a:rPr i="1"/>
              <a:t> LA Times</a:t>
            </a:r>
            <a:r>
              <a:t>, Calendar: Sunday, December 26, 1982. p. 26.</a:t>
            </a:r>
          </a:p>
          <a:p>
            <a:pPr>
              <a:defRPr sz="1600"/>
            </a:pPr>
          </a:p>
          <a:p>
            <a:pPr>
              <a:defRPr sz="1600"/>
            </a:pPr>
            <a:r>
              <a:t>History of C.A. Johnny S. and Ray G. 1990 - 6</a:t>
            </a:r>
            <a:r>
              <a:rPr baseline="30250"/>
              <a:t>th</a:t>
            </a:r>
            <a:r>
              <a:t> C.A. World Service Convention. Phoenix, AZ, Cassette Tape</a:t>
            </a:r>
          </a:p>
          <a:p>
            <a:pPr>
              <a:defRPr sz="1600"/>
            </a:pPr>
          </a:p>
          <a:p>
            <a:pPr>
              <a:defRPr sz="1600"/>
            </a:pPr>
            <a:r>
              <a:t>Original Cocaine Anonymous, Incorporation Papers (CA World Archives).</a:t>
            </a:r>
          </a:p>
          <a:p>
            <a:pPr>
              <a:defRPr sz="1600"/>
            </a:pPr>
          </a:p>
          <a:p>
            <a:pPr>
              <a:defRPr sz="1600"/>
            </a:pPr>
            <a:r>
              <a:t>Schulz, David on How Cultures Remember. Feb. 2, 2015 https://www.humanities.org/blog/the-memory-of-the-masses-david-schulz-on-how-cultures-remember/</a:t>
            </a:r>
          </a:p>
          <a:p>
            <a:pPr>
              <a:defRPr sz="1600"/>
            </a:pPr>
          </a:p>
          <a:p>
            <a:pPr>
              <a:defRPr sz="1600"/>
            </a:pPr>
            <a:r>
              <a:t>Sleeman, Patricia (2006) “Cultural Genocide,” Holland, A.C. and Manning, Kate, Editors. Archives and Archivists. pp. 187 – 199.</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Cocaine Anonymous…"/>
          <p:cNvSpPr txBox="1"/>
          <p:nvPr>
            <p:ph type="body" idx="1"/>
          </p:nvPr>
        </p:nvSpPr>
        <p:spPr>
          <a:xfrm>
            <a:off x="231774" y="226778"/>
            <a:ext cx="5484239" cy="6404444"/>
          </a:xfrm>
          <a:prstGeom prst="rect">
            <a:avLst/>
          </a:prstGeom>
        </p:spPr>
        <p:txBody>
          <a:bodyPr/>
          <a:lstStyle/>
          <a:p>
            <a:pPr marL="0" indent="0" algn="ctr" defTabSz="356615">
              <a:spcBef>
                <a:spcPts val="0"/>
              </a:spcBef>
              <a:buSzTx/>
              <a:buFontTx/>
              <a:buNone/>
              <a:defRPr b="1" sz="3120"/>
            </a:pPr>
            <a:r>
              <a:t>Cocaine Anonymous </a:t>
            </a:r>
          </a:p>
          <a:p>
            <a:pPr marL="0" indent="0" algn="ctr" defTabSz="356615">
              <a:spcBef>
                <a:spcPts val="0"/>
              </a:spcBef>
              <a:buSzTx/>
              <a:buFontTx/>
              <a:buNone/>
              <a:defRPr b="1" sz="3120"/>
            </a:pPr>
            <a:r>
              <a:t>Archive Goals</a:t>
            </a:r>
          </a:p>
          <a:p>
            <a:pPr marL="0" indent="0" algn="ctr" defTabSz="356615">
              <a:spcBef>
                <a:spcPts val="0"/>
              </a:spcBef>
              <a:buSzTx/>
              <a:buFontTx/>
              <a:buNone/>
              <a:defRPr b="1" sz="1871"/>
            </a:pPr>
          </a:p>
          <a:p>
            <a:pPr marL="267461" indent="-267461" defTabSz="356615">
              <a:spcBef>
                <a:spcPts val="400"/>
              </a:spcBef>
              <a:defRPr b="1" sz="2106"/>
            </a:pPr>
            <a:r>
              <a:t>Create District/Area Archive Committees</a:t>
            </a:r>
          </a:p>
          <a:p>
            <a:pPr marL="267461" indent="-267461" defTabSz="356615">
              <a:spcBef>
                <a:spcPts val="400"/>
              </a:spcBef>
              <a:defRPr b="1" sz="2106"/>
            </a:pPr>
            <a:r>
              <a:t>Develop an archives policy</a:t>
            </a:r>
            <a:r>
              <a:rPr b="0"/>
              <a:t>: clearly define its purpose, goals and the type of material it will acquire.</a:t>
            </a:r>
            <a:endParaRPr b="0"/>
          </a:p>
          <a:p>
            <a:pPr marL="267461" indent="-267461" defTabSz="356615">
              <a:spcBef>
                <a:spcPts val="400"/>
              </a:spcBef>
              <a:defRPr b="1" sz="2106"/>
            </a:pPr>
            <a:r>
              <a:t>Collect appropriate C.A. material</a:t>
            </a:r>
            <a:r>
              <a:rPr b="0"/>
              <a:t>: actively gather records from the District/Area/Group and the C.A. Fellowship at large.</a:t>
            </a:r>
            <a:endParaRPr b="0"/>
          </a:p>
          <a:p>
            <a:pPr marL="267461" indent="-267461" defTabSz="356615">
              <a:spcBef>
                <a:spcPts val="400"/>
              </a:spcBef>
              <a:defRPr b="1" sz="2106"/>
            </a:pPr>
            <a:r>
              <a:t>Be responsible for the archival holdings</a:t>
            </a:r>
            <a:r>
              <a:rPr b="0"/>
              <a:t>: know what material is in the archives and where it came from;  storing the archives properly and securing it against theft, damage, and environmental or human hazards.</a:t>
            </a:r>
            <a:endParaRPr b="0"/>
          </a:p>
          <a:p>
            <a:pPr marL="267461" indent="-267461" defTabSz="356615">
              <a:spcBef>
                <a:spcPts val="400"/>
              </a:spcBef>
              <a:defRPr b="1" sz="2106"/>
            </a:pPr>
            <a:r>
              <a:t>Make archival materials available for use by the C.A. fellowship.</a:t>
            </a:r>
          </a:p>
        </p:txBody>
      </p:sp>
      <p:pic>
        <p:nvPicPr>
          <p:cNvPr id="273" name="archive-room-6.jpeg" descr="archive-room-6.jpeg"/>
          <p:cNvPicPr>
            <a:picLocks noChangeAspect="1"/>
          </p:cNvPicPr>
          <p:nvPr/>
        </p:nvPicPr>
        <p:blipFill>
          <a:blip r:embed="rId2">
            <a:extLst/>
          </a:blip>
          <a:stretch>
            <a:fillRect/>
          </a:stretch>
        </p:blipFill>
        <p:spPr>
          <a:xfrm>
            <a:off x="5831860" y="0"/>
            <a:ext cx="3321576" cy="68580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itle 1"/>
          <p:cNvSpPr txBox="1"/>
          <p:nvPr>
            <p:ph type="title"/>
          </p:nvPr>
        </p:nvSpPr>
        <p:spPr>
          <a:xfrm>
            <a:off x="503363" y="432852"/>
            <a:ext cx="7733565" cy="846811"/>
          </a:xfrm>
          <a:prstGeom prst="rect">
            <a:avLst/>
          </a:prstGeom>
        </p:spPr>
        <p:txBody>
          <a:bodyPr/>
          <a:lstStyle>
            <a:lvl1pPr>
              <a:defRPr b="1" sz="3600"/>
            </a:lvl1pPr>
          </a:lstStyle>
          <a:p>
            <a:pPr/>
            <a:r>
              <a:t> Cocaine Anonymous Chronology</a:t>
            </a:r>
          </a:p>
        </p:txBody>
      </p:sp>
      <p:sp>
        <p:nvSpPr>
          <p:cNvPr id="276" name="The Early Days Los Angeles, California 1982"/>
          <p:cNvSpPr txBox="1"/>
          <p:nvPr/>
        </p:nvSpPr>
        <p:spPr>
          <a:xfrm>
            <a:off x="885487" y="1463032"/>
            <a:ext cx="7153831" cy="1455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4800"/>
            </a:pPr>
            <a:r>
              <a:t>The Early Days</a:t>
            </a:r>
            <a:br/>
            <a:r>
              <a:t>Los Angeles, California 1982</a:t>
            </a:r>
          </a:p>
        </p:txBody>
      </p:sp>
      <p:sp>
        <p:nvSpPr>
          <p:cNvPr id="277" name="'If you truly want to understand the present, or yourself, you must begin in the past. You see, history is not simply the study of the past. It is an explanation of the present.' - Paul Hunham (The Holdovers 2023)"/>
          <p:cNvSpPr txBox="1"/>
          <p:nvPr/>
        </p:nvSpPr>
        <p:spPr>
          <a:xfrm>
            <a:off x="465325" y="3608404"/>
            <a:ext cx="8373814" cy="1937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3000"/>
            </a:lvl1pPr>
          </a:lstStyle>
          <a:p>
            <a:pPr/>
            <a:r>
              <a:t>'If you truly want to understand the present, or yourself, you must begin in the past. You see, history is not simply the study of the past. It is an explanation of the present.' - Paul Hunham (The Holdovers 2023)</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